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648" r:id="rId1"/>
    <p:sldMasterId id="2147483662" r:id="rId2"/>
  </p:sldMasterIdLst>
  <p:notesMasterIdLst>
    <p:notesMasterId r:id="rId103"/>
  </p:notesMasterIdLst>
  <p:handoutMasterIdLst>
    <p:handoutMasterId r:id="rId104"/>
  </p:handoutMasterIdLst>
  <p:sldIdLst>
    <p:sldId id="557" r:id="rId3"/>
    <p:sldId id="1150" r:id="rId4"/>
    <p:sldId id="1151" r:id="rId5"/>
    <p:sldId id="1173" r:id="rId6"/>
    <p:sldId id="1174" r:id="rId7"/>
    <p:sldId id="1142" r:id="rId8"/>
    <p:sldId id="596" r:id="rId9"/>
    <p:sldId id="597" r:id="rId10"/>
    <p:sldId id="598" r:id="rId11"/>
    <p:sldId id="759" r:id="rId12"/>
    <p:sldId id="775" r:id="rId13"/>
    <p:sldId id="776" r:id="rId14"/>
    <p:sldId id="1152" r:id="rId15"/>
    <p:sldId id="1153" r:id="rId16"/>
    <p:sldId id="601" r:id="rId17"/>
    <p:sldId id="602" r:id="rId18"/>
    <p:sldId id="603" r:id="rId19"/>
    <p:sldId id="790" r:id="rId20"/>
    <p:sldId id="791" r:id="rId21"/>
    <p:sldId id="792" r:id="rId22"/>
    <p:sldId id="793" r:id="rId23"/>
    <p:sldId id="794" r:id="rId24"/>
    <p:sldId id="778" r:id="rId25"/>
    <p:sldId id="779" r:id="rId26"/>
    <p:sldId id="780" r:id="rId27"/>
    <p:sldId id="642" r:id="rId28"/>
    <p:sldId id="643" r:id="rId29"/>
    <p:sldId id="647" r:id="rId30"/>
    <p:sldId id="782" r:id="rId31"/>
    <p:sldId id="783" r:id="rId32"/>
    <p:sldId id="786" r:id="rId33"/>
    <p:sldId id="787" r:id="rId34"/>
    <p:sldId id="788" r:id="rId35"/>
    <p:sldId id="1156" r:id="rId36"/>
    <p:sldId id="1157" r:id="rId37"/>
    <p:sldId id="649" r:id="rId38"/>
    <p:sldId id="650" r:id="rId39"/>
    <p:sldId id="653" r:id="rId40"/>
    <p:sldId id="888" r:id="rId41"/>
    <p:sldId id="889" r:id="rId42"/>
    <p:sldId id="1277" r:id="rId43"/>
    <p:sldId id="1272" r:id="rId44"/>
    <p:sldId id="1273" r:id="rId45"/>
    <p:sldId id="1274" r:id="rId46"/>
    <p:sldId id="1279" r:id="rId47"/>
    <p:sldId id="661" r:id="rId48"/>
    <p:sldId id="662" r:id="rId49"/>
    <p:sldId id="663" r:id="rId50"/>
    <p:sldId id="1155" r:id="rId51"/>
    <p:sldId id="1158" r:id="rId52"/>
    <p:sldId id="612" r:id="rId53"/>
    <p:sldId id="613" r:id="rId54"/>
    <p:sldId id="614" r:id="rId55"/>
    <p:sldId id="615" r:id="rId56"/>
    <p:sldId id="616" r:id="rId57"/>
    <p:sldId id="617" r:id="rId58"/>
    <p:sldId id="618" r:id="rId59"/>
    <p:sldId id="619" r:id="rId60"/>
    <p:sldId id="1154" r:id="rId61"/>
    <p:sldId id="1159" r:id="rId62"/>
    <p:sldId id="897" r:id="rId63"/>
    <p:sldId id="899" r:id="rId64"/>
    <p:sldId id="898" r:id="rId65"/>
    <p:sldId id="903" r:id="rId66"/>
    <p:sldId id="904" r:id="rId67"/>
    <p:sldId id="905" r:id="rId68"/>
    <p:sldId id="906" r:id="rId69"/>
    <p:sldId id="907" r:id="rId70"/>
    <p:sldId id="908" r:id="rId71"/>
    <p:sldId id="914" r:id="rId72"/>
    <p:sldId id="915" r:id="rId73"/>
    <p:sldId id="1162" r:id="rId74"/>
    <p:sldId id="1160" r:id="rId75"/>
    <p:sldId id="1175" r:id="rId76"/>
    <p:sldId id="655" r:id="rId77"/>
    <p:sldId id="1176" r:id="rId78"/>
    <p:sldId id="1177" r:id="rId79"/>
    <p:sldId id="1178" r:id="rId80"/>
    <p:sldId id="1179" r:id="rId81"/>
    <p:sldId id="657" r:id="rId82"/>
    <p:sldId id="656" r:id="rId83"/>
    <p:sldId id="658" r:id="rId84"/>
    <p:sldId id="1180" r:id="rId85"/>
    <p:sldId id="1161" r:id="rId86"/>
    <p:sldId id="605" r:id="rId87"/>
    <p:sldId id="606" r:id="rId88"/>
    <p:sldId id="607" r:id="rId89"/>
    <p:sldId id="608" r:id="rId90"/>
    <p:sldId id="609" r:id="rId91"/>
    <p:sldId id="610" r:id="rId92"/>
    <p:sldId id="621" r:id="rId93"/>
    <p:sldId id="622" r:id="rId94"/>
    <p:sldId id="623" r:id="rId95"/>
    <p:sldId id="624" r:id="rId96"/>
    <p:sldId id="625" r:id="rId97"/>
    <p:sldId id="626" r:id="rId98"/>
    <p:sldId id="627" r:id="rId99"/>
    <p:sldId id="629" r:id="rId100"/>
    <p:sldId id="1167" r:id="rId101"/>
    <p:sldId id="1168" r:id="rId102"/>
  </p:sldIdLst>
  <p:sldSz cx="9144000" cy="5143500" type="screen16x9"/>
  <p:notesSz cx="7096125" cy="10231438"/>
  <p:custDataLst>
    <p:tags r:id="rId105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panose="020B0502020104020203" charset="0"/>
        <a:ea typeface="ヒラギノ角ゴ ProN W3" panose="020B0300000000000000" charset="-128"/>
        <a:cs typeface="ヒラギノ角ゴ ProN W3" panose="020B0300000000000000" charset="-128"/>
        <a:sym typeface="Gill Sans" panose="020B0502020104020203" charset="0"/>
      </a:defRPr>
    </a:lvl1pPr>
    <a:lvl2pPr marL="1714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panose="020B0502020104020203" charset="0"/>
        <a:ea typeface="ヒラギノ角ゴ ProN W3" panose="020B0300000000000000" charset="-128"/>
        <a:cs typeface="ヒラギノ角ゴ ProN W3" panose="020B0300000000000000" charset="-128"/>
        <a:sym typeface="Gill Sans" panose="020B0502020104020203" charset="0"/>
      </a:defRPr>
    </a:lvl2pPr>
    <a:lvl3pPr marL="3429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panose="020B0502020104020203" charset="0"/>
        <a:ea typeface="ヒラギノ角ゴ ProN W3" panose="020B0300000000000000" charset="-128"/>
        <a:cs typeface="ヒラギノ角ゴ ProN W3" panose="020B0300000000000000" charset="-128"/>
        <a:sym typeface="Gill Sans" panose="020B0502020104020203" charset="0"/>
      </a:defRPr>
    </a:lvl3pPr>
    <a:lvl4pPr marL="5143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panose="020B0502020104020203" charset="0"/>
        <a:ea typeface="ヒラギノ角ゴ ProN W3" panose="020B0300000000000000" charset="-128"/>
        <a:cs typeface="ヒラギノ角ゴ ProN W3" panose="020B0300000000000000" charset="-128"/>
        <a:sym typeface="Gill Sans" panose="020B0502020104020203" charset="0"/>
      </a:defRPr>
    </a:lvl4pPr>
    <a:lvl5pPr marL="6858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panose="020B0502020104020203" charset="0"/>
        <a:ea typeface="ヒラギノ角ゴ ProN W3" panose="020B0300000000000000" charset="-128"/>
        <a:cs typeface="ヒラギノ角ゴ ProN W3" panose="020B0300000000000000" charset="-128"/>
        <a:sym typeface="Gill Sans" panose="020B0502020104020203" charset="0"/>
      </a:defRPr>
    </a:lvl5pPr>
    <a:lvl6pPr marL="857250" algn="l" defTabSz="171450" rtl="0" eaLnBrk="1" latinLnBrk="0" hangingPunct="1">
      <a:defRPr sz="2100" kern="1200">
        <a:solidFill>
          <a:srgbClr val="000000"/>
        </a:solidFill>
        <a:latin typeface="Gill Sans" panose="020B0502020104020203" charset="0"/>
        <a:ea typeface="ヒラギノ角ゴ ProN W3" panose="020B0300000000000000" charset="-128"/>
        <a:cs typeface="ヒラギノ角ゴ ProN W3" panose="020B0300000000000000" charset="-128"/>
        <a:sym typeface="Gill Sans" panose="020B0502020104020203" charset="0"/>
      </a:defRPr>
    </a:lvl6pPr>
    <a:lvl7pPr marL="1028700" algn="l" defTabSz="171450" rtl="0" eaLnBrk="1" latinLnBrk="0" hangingPunct="1">
      <a:defRPr sz="2100" kern="1200">
        <a:solidFill>
          <a:srgbClr val="000000"/>
        </a:solidFill>
        <a:latin typeface="Gill Sans" panose="020B0502020104020203" charset="0"/>
        <a:ea typeface="ヒラギノ角ゴ ProN W3" panose="020B0300000000000000" charset="-128"/>
        <a:cs typeface="ヒラギノ角ゴ ProN W3" panose="020B0300000000000000" charset="-128"/>
        <a:sym typeface="Gill Sans" panose="020B0502020104020203" charset="0"/>
      </a:defRPr>
    </a:lvl7pPr>
    <a:lvl8pPr marL="1200150" algn="l" defTabSz="171450" rtl="0" eaLnBrk="1" latinLnBrk="0" hangingPunct="1">
      <a:defRPr sz="2100" kern="1200">
        <a:solidFill>
          <a:srgbClr val="000000"/>
        </a:solidFill>
        <a:latin typeface="Gill Sans" panose="020B0502020104020203" charset="0"/>
        <a:ea typeface="ヒラギノ角ゴ ProN W3" panose="020B0300000000000000" charset="-128"/>
        <a:cs typeface="ヒラギノ角ゴ ProN W3" panose="020B0300000000000000" charset="-128"/>
        <a:sym typeface="Gill Sans" panose="020B0502020104020203" charset="0"/>
      </a:defRPr>
    </a:lvl8pPr>
    <a:lvl9pPr marL="1371600" algn="l" defTabSz="171450" rtl="0" eaLnBrk="1" latinLnBrk="0" hangingPunct="1">
      <a:defRPr sz="2100" kern="1200">
        <a:solidFill>
          <a:srgbClr val="000000"/>
        </a:solidFill>
        <a:latin typeface="Gill Sans" panose="020B0502020104020203" charset="0"/>
        <a:ea typeface="ヒラギノ角ゴ ProN W3" panose="020B0300000000000000" charset="-128"/>
        <a:cs typeface="ヒラギノ角ゴ ProN W3" panose="020B0300000000000000" charset="-128"/>
        <a:sym typeface="Gill Sans" panose="020B0502020104020203" charset="0"/>
      </a:defRPr>
    </a:lvl9pPr>
  </p:defaultTextStyle>
  <p:extLst>
    <p:ext uri="{521415D9-36F7-43E2-AB2F-B90AF26B5E84}">
      <p14:sectionLst xmlns:p14="http://schemas.microsoft.com/office/powerpoint/2010/main">
        <p14:section name="第1章 程序设计基本方法" id="{F0962950-609F-4CB3-8A22-A40155F5CCF9}">
          <p14:sldIdLst>
            <p14:sldId id="557"/>
            <p14:sldId id="1150"/>
            <p14:sldId id="1151"/>
            <p14:sldId id="1173"/>
            <p14:sldId id="1174"/>
          </p14:sldIdLst>
        </p14:section>
        <p14:section name="1.1 计算机的概念" id="{649F3C47-EE70-4227-998D-14BECA17A0CF}">
          <p14:sldIdLst>
            <p14:sldId id="1142"/>
            <p14:sldId id="596"/>
            <p14:sldId id="597"/>
            <p14:sldId id="598"/>
            <p14:sldId id="759"/>
            <p14:sldId id="775"/>
            <p14:sldId id="776"/>
            <p14:sldId id="1152"/>
          </p14:sldIdLst>
        </p14:section>
        <p14:section name="1.2 Python语言概述" id="{4D3ACB7E-D1A6-411C-BDA9-05C30642B38C}">
          <p14:sldIdLst>
            <p14:sldId id="1153"/>
            <p14:sldId id="601"/>
            <p14:sldId id="602"/>
            <p14:sldId id="603"/>
            <p14:sldId id="790"/>
            <p14:sldId id="791"/>
            <p14:sldId id="792"/>
            <p14:sldId id="793"/>
            <p14:sldId id="794"/>
            <p14:sldId id="778"/>
            <p14:sldId id="779"/>
            <p14:sldId id="780"/>
            <p14:sldId id="642"/>
            <p14:sldId id="643"/>
            <p14:sldId id="647"/>
            <p14:sldId id="782"/>
            <p14:sldId id="783"/>
            <p14:sldId id="786"/>
            <p14:sldId id="787"/>
            <p14:sldId id="788"/>
            <p14:sldId id="1156"/>
          </p14:sldIdLst>
        </p14:section>
        <p14:section name="1.3 Python开发环境配置" id="{C62A6F7E-B408-4BE6-81D2-5D09433C6001}">
          <p14:sldIdLst>
            <p14:sldId id="1157"/>
            <p14:sldId id="649"/>
            <p14:sldId id="650"/>
            <p14:sldId id="653"/>
            <p14:sldId id="888"/>
            <p14:sldId id="889"/>
            <p14:sldId id="1277"/>
            <p14:sldId id="1272"/>
            <p14:sldId id="1273"/>
            <p14:sldId id="1274"/>
            <p14:sldId id="1279"/>
            <p14:sldId id="661"/>
            <p14:sldId id="662"/>
            <p14:sldId id="663"/>
            <p14:sldId id="1155"/>
          </p14:sldIdLst>
        </p14:section>
        <p14:section name="1.4 程序编写和问题求解" id="{70952F2D-AB5B-4DA9-A71C-0297C31E2197}">
          <p14:sldIdLst>
            <p14:sldId id="1158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1154"/>
          </p14:sldIdLst>
        </p14:section>
        <p14:section name="1.5 算法和计算思维" id="{7BAA45D3-36B1-4DB8-8638-ABF0EE1A7183}">
          <p14:sldIdLst>
            <p14:sldId id="1159"/>
            <p14:sldId id="897"/>
            <p14:sldId id="899"/>
            <p14:sldId id="898"/>
            <p14:sldId id="903"/>
            <p14:sldId id="904"/>
            <p14:sldId id="905"/>
            <p14:sldId id="906"/>
            <p14:sldId id="907"/>
            <p14:sldId id="908"/>
            <p14:sldId id="914"/>
            <p14:sldId id="915"/>
            <p14:sldId id="1162"/>
          </p14:sldIdLst>
        </p14:section>
        <p14:section name="1.6 Python程序认知" id="{B76E86E2-007B-4A2D-85CE-42D25398D5CB}">
          <p14:sldIdLst>
            <p14:sldId id="1160"/>
            <p14:sldId id="1175"/>
            <p14:sldId id="655"/>
            <p14:sldId id="1176"/>
            <p14:sldId id="1177"/>
            <p14:sldId id="1178"/>
            <p14:sldId id="1179"/>
            <p14:sldId id="657"/>
            <p14:sldId id="656"/>
            <p14:sldId id="658"/>
            <p14:sldId id="1180"/>
          </p14:sldIdLst>
        </p14:section>
        <p14:section name="1.7 计算机编程" id="{3752D5BE-E017-4E45-9AFD-FC87095BA66D}">
          <p14:sldIdLst>
            <p14:sldId id="1161"/>
            <p14:sldId id="605"/>
            <p14:sldId id="606"/>
            <p14:sldId id="607"/>
            <p14:sldId id="608"/>
            <p14:sldId id="609"/>
            <p14:sldId id="610"/>
            <p14:sldId id="621"/>
            <p14:sldId id="622"/>
            <p14:sldId id="623"/>
            <p14:sldId id="624"/>
            <p14:sldId id="625"/>
            <p14:sldId id="626"/>
            <p14:sldId id="627"/>
          </p14:sldIdLst>
        </p14:section>
        <p14:section name="总结" id="{510A815D-CBC4-4053-BCA3-EE9DEC9C0266}">
          <p14:sldIdLst>
            <p14:sldId id="629"/>
            <p14:sldId id="1167"/>
            <p14:sldId id="11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11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0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7EA6"/>
    <a:srgbClr val="0000FF"/>
    <a:srgbClr val="FF6900"/>
    <a:srgbClr val="00F2A6"/>
    <a:srgbClr val="EAF6FF"/>
    <a:srgbClr val="0070C0"/>
    <a:srgbClr val="003B80"/>
    <a:srgbClr val="FBFBF5"/>
    <a:srgbClr val="FAFAF4"/>
    <a:srgbClr val="FDF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131" autoAdjust="0"/>
    <p:restoredTop sz="65612" autoAdjust="0"/>
  </p:normalViewPr>
  <p:slideViewPr>
    <p:cSldViewPr showGuides="1">
      <p:cViewPr varScale="1">
        <p:scale>
          <a:sx n="68" d="100"/>
          <a:sy n="68" d="100"/>
        </p:scale>
        <p:origin x="60" y="216"/>
      </p:cViewPr>
      <p:guideLst>
        <p:guide orient="horz" pos="1611"/>
        <p:guide pos="2880"/>
      </p:guideLst>
    </p:cSldViewPr>
  </p:slideViewPr>
  <p:outlineViewPr>
    <p:cViewPr>
      <p:scale>
        <a:sx n="33" d="100"/>
        <a:sy n="33" d="100"/>
      </p:scale>
      <p:origin x="0" y="6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238"/>
    </p:cViewPr>
  </p:sorterViewPr>
  <p:notesViewPr>
    <p:cSldViewPr>
      <p:cViewPr varScale="1">
        <p:scale>
          <a:sx n="53" d="100"/>
          <a:sy n="53" d="100"/>
        </p:scale>
        <p:origin x="-2868" y="-90"/>
      </p:cViewPr>
      <p:guideLst>
        <p:guide orient="horz" pos="320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viewProps" Target="view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notesMaster" Target="notesMasters/notesMaster1.xml"/><Relationship Id="rId108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ableStyles" Target="tableStyle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5761" cy="513699"/>
          </a:xfrm>
          <a:prstGeom prst="rect">
            <a:avLst/>
          </a:prstGeom>
        </p:spPr>
        <p:txBody>
          <a:bodyPr vert="horz" lIns="94700" tIns="47350" rIns="94700" bIns="4735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18707" y="2"/>
            <a:ext cx="3075761" cy="513699"/>
          </a:xfrm>
          <a:prstGeom prst="rect">
            <a:avLst/>
          </a:prstGeom>
        </p:spPr>
        <p:txBody>
          <a:bodyPr vert="horz" lIns="94700" tIns="47350" rIns="94700" bIns="47350" rtlCol="0"/>
          <a:lstStyle>
            <a:lvl1pPr algn="r">
              <a:defRPr sz="1200"/>
            </a:lvl1pPr>
          </a:lstStyle>
          <a:p>
            <a:fld id="{762A1014-21A2-46A0-8123-83E663FB8528}" type="datetimeFigureOut">
              <a:rPr lang="zh-CN" altLang="en-US" smtClean="0"/>
              <a:t>25.2.25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9717742"/>
            <a:ext cx="3075761" cy="513699"/>
          </a:xfrm>
          <a:prstGeom prst="rect">
            <a:avLst/>
          </a:prstGeom>
        </p:spPr>
        <p:txBody>
          <a:bodyPr vert="horz" lIns="94700" tIns="47350" rIns="94700" bIns="4735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18707" y="9717742"/>
            <a:ext cx="3075761" cy="513699"/>
          </a:xfrm>
          <a:prstGeom prst="rect">
            <a:avLst/>
          </a:prstGeom>
        </p:spPr>
        <p:txBody>
          <a:bodyPr vert="horz" lIns="94700" tIns="47350" rIns="94700" bIns="47350" rtlCol="0" anchor="b"/>
          <a:lstStyle>
            <a:lvl1pPr algn="r">
              <a:defRPr sz="1200"/>
            </a:lvl1pPr>
          </a:lstStyle>
          <a:p>
            <a:fld id="{706617D4-2F23-4D77-90D3-9C99050C3C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3074987" cy="511571"/>
          </a:xfrm>
          <a:prstGeom prst="rect">
            <a:avLst/>
          </a:prstGeom>
        </p:spPr>
        <p:txBody>
          <a:bodyPr vert="horz" lIns="94700" tIns="47350" rIns="94700" bIns="4735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19498" y="1"/>
            <a:ext cx="3074987" cy="511571"/>
          </a:xfrm>
          <a:prstGeom prst="rect">
            <a:avLst/>
          </a:prstGeom>
        </p:spPr>
        <p:txBody>
          <a:bodyPr vert="horz" lIns="94700" tIns="47350" rIns="94700" bIns="47350" rtlCol="0"/>
          <a:lstStyle>
            <a:lvl1pPr algn="r">
              <a:defRPr sz="1200"/>
            </a:lvl1pPr>
          </a:lstStyle>
          <a:p>
            <a:fld id="{2585A59D-70F8-D247-82DD-BA5A6D366B3E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6763"/>
            <a:ext cx="6819900" cy="3835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00" tIns="47350" rIns="94700" bIns="4735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59935"/>
            <a:ext cx="5676900" cy="4604147"/>
          </a:xfrm>
          <a:prstGeom prst="rect">
            <a:avLst/>
          </a:prstGeom>
        </p:spPr>
        <p:txBody>
          <a:bodyPr vert="horz" lIns="94700" tIns="47350" rIns="94700" bIns="4735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9718092"/>
            <a:ext cx="3074987" cy="511571"/>
          </a:xfrm>
          <a:prstGeom prst="rect">
            <a:avLst/>
          </a:prstGeom>
        </p:spPr>
        <p:txBody>
          <a:bodyPr vert="horz" lIns="94700" tIns="47350" rIns="94700" bIns="4735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19498" y="9718092"/>
            <a:ext cx="3074987" cy="511571"/>
          </a:xfrm>
          <a:prstGeom prst="rect">
            <a:avLst/>
          </a:prstGeom>
        </p:spPr>
        <p:txBody>
          <a:bodyPr vert="horz" lIns="94700" tIns="47350" rIns="94700" bIns="47350" rtlCol="0" anchor="b"/>
          <a:lstStyle>
            <a:lvl1pPr algn="r">
              <a:defRPr sz="1200"/>
            </a:lvl1pPr>
          </a:lstStyle>
          <a:p>
            <a:fld id="{BFA35223-E47F-1946-8A6D-4B121950AC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A35223-E47F-1946-8A6D-4B121950AC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panose="020B0502020104020203" charset="0"/>
                <a:sym typeface="Gill Sans" panose="020B0502020104020203" charset="0"/>
              </a:r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FA35223-E47F-1946-8A6D-4B121950AC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panose="020B0502020104020203" charset="0"/>
                <a:sym typeface="Gill Sans" panose="020B0502020104020203" charset="0"/>
              </a:r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31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原书PPT介绍的是VSCode P</a:t>
            </a:r>
            <a:r>
              <a:rPr lang="en-US" altLang="zh-CN" dirty="0"/>
              <a:t>45-49</a:t>
            </a:r>
          </a:p>
          <a:p>
            <a:r>
              <a:rPr lang="en-US" dirty="0"/>
              <a:t>本课程组加上了P</a:t>
            </a:r>
            <a:r>
              <a:rPr lang="en-US" altLang="zh-CN" dirty="0"/>
              <a:t>43-49</a:t>
            </a:r>
            <a:r>
              <a:rPr lang="zh-CN" altLang="en-US" dirty="0"/>
              <a:t>（至此，多了</a:t>
            </a:r>
            <a:r>
              <a:rPr lang="en-US" altLang="zh-CN" dirty="0"/>
              <a:t>5</a:t>
            </a:r>
            <a:r>
              <a:rPr lang="zh-CN" altLang="en-US"/>
              <a:t>页）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28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nc-sa/4.0/deed.zh-hans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1769" y="862013"/>
            <a:ext cx="1959769" cy="2381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62013"/>
            <a:ext cx="5822156" cy="2381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ogo-原版新"/>
          <p:cNvPicPr>
            <a:picLocks noChangeAspect="1"/>
          </p:cNvPicPr>
          <p:nvPr userDrawn="1"/>
        </p:nvPicPr>
        <p:blipFill>
          <a:blip r:embed="rId2"/>
          <a:srcRect l="11620" t="13290" r="15818" b="20316"/>
          <a:stretch>
            <a:fillRect/>
          </a:stretch>
        </p:blipFill>
        <p:spPr>
          <a:xfrm>
            <a:off x="7235825" y="51435"/>
            <a:ext cx="1800225" cy="720090"/>
          </a:xfrm>
          <a:prstGeom prst="rect">
            <a:avLst/>
          </a:prstGeom>
        </p:spPr>
      </p:pic>
      <p:sp>
        <p:nvSpPr>
          <p:cNvPr id="18" name="灯片编号占位符 5">
            <a:extLst>
              <a:ext uri="{FF2B5EF4-FFF2-40B4-BE49-F238E27FC236}">
                <a16:creationId xmlns:a16="http://schemas.microsoft.com/office/drawing/2014/main" id="{DD3784E3-FFEB-4615-B2C5-2D77AECF3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2371312-52C9-493D-9DB2-AEB8D654C80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6EC26A7-BDC2-46D2-A9B6-DD1DC5828345}"/>
              </a:ext>
            </a:extLst>
          </p:cNvPr>
          <p:cNvSpPr/>
          <p:nvPr userDrawn="1"/>
        </p:nvSpPr>
        <p:spPr bwMode="auto">
          <a:xfrm>
            <a:off x="-2621" y="4876006"/>
            <a:ext cx="9146621" cy="267494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0" scaled="1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anose="020B0502020104020203" charset="0"/>
              <a:ea typeface="ヒラギノ角ゴ ProN W3" panose="020B0300000000000000" charset="-128"/>
              <a:cs typeface="ヒラギノ角ゴ ProN W3" panose="020B0300000000000000" charset="-128"/>
              <a:sym typeface="Gill Sans" panose="020B0502020104020203" charset="0"/>
            </a:endParaRPr>
          </a:p>
        </p:txBody>
      </p:sp>
      <p:sp>
        <p:nvSpPr>
          <p:cNvPr id="20" name="灯片编号占位符 5">
            <a:extLst>
              <a:ext uri="{FF2B5EF4-FFF2-40B4-BE49-F238E27FC236}">
                <a16:creationId xmlns:a16="http://schemas.microsoft.com/office/drawing/2014/main" id="{AF1B3FC2-5B72-4A12-962B-0BC8F8B64ACD}"/>
              </a:ext>
            </a:extLst>
          </p:cNvPr>
          <p:cNvSpPr txBox="1">
            <a:spLocks/>
          </p:cNvSpPr>
          <p:nvPr userDrawn="1"/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ヒラギノ角ゴ ProN W3" panose="020B0300000000000000" charset="-128"/>
                <a:sym typeface="Gill Sans" panose="020B0502020104020203" charset="0"/>
              </a:defRPr>
            </a:lvl1pPr>
            <a:lvl2pPr marL="1714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2pPr>
            <a:lvl3pPr marL="3429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3pPr>
            <a:lvl4pPr marL="5143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4pPr>
            <a:lvl5pPr marL="6858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5pPr>
            <a:lvl6pPr marL="8572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6pPr>
            <a:lvl7pPr marL="10287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7pPr>
            <a:lvl8pPr marL="12001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8pPr>
            <a:lvl9pPr marL="13716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9pPr>
          </a:lstStyle>
          <a:p>
            <a:fld id="{72371312-52C9-493D-9DB2-AEB8D654C80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2CFFB5D-1F10-45C5-9D15-A10537948BDF}"/>
              </a:ext>
            </a:extLst>
          </p:cNvPr>
          <p:cNvSpPr/>
          <p:nvPr userDrawn="1"/>
        </p:nvSpPr>
        <p:spPr bwMode="auto">
          <a:xfrm>
            <a:off x="-2621" y="4876006"/>
            <a:ext cx="9146621" cy="267494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0" scaled="1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anose="020B0502020104020203" charset="0"/>
              <a:ea typeface="ヒラギノ角ゴ ProN W3" panose="020B0300000000000000" charset="-128"/>
              <a:cs typeface="ヒラギノ角ゴ ProN W3" panose="020B0300000000000000" charset="-128"/>
              <a:sym typeface="Gill Sans" panose="020B0502020104020203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DB63E6A-8B41-492C-8027-99D4E958C93F}"/>
              </a:ext>
            </a:extLst>
          </p:cNvPr>
          <p:cNvSpPr txBox="1"/>
          <p:nvPr userDrawn="1"/>
        </p:nvSpPr>
        <p:spPr>
          <a:xfrm>
            <a:off x="3923928" y="4881891"/>
            <a:ext cx="18002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程序设计基本方法</a:t>
            </a:r>
          </a:p>
        </p:txBody>
      </p:sp>
      <p:sp>
        <p:nvSpPr>
          <p:cNvPr id="23" name="灯片编号占位符 5">
            <a:extLst>
              <a:ext uri="{FF2B5EF4-FFF2-40B4-BE49-F238E27FC236}">
                <a16:creationId xmlns:a16="http://schemas.microsoft.com/office/drawing/2014/main" id="{FAF0CA69-0C7C-487C-B460-DC190AA2ED6C}"/>
              </a:ext>
            </a:extLst>
          </p:cNvPr>
          <p:cNvSpPr txBox="1"/>
          <p:nvPr userDrawn="1"/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ヒラギノ角ゴ ProN W3" panose="020B0300000000000000" charset="-128"/>
                <a:sym typeface="Gill Sans" panose="020B0502020104020203" charset="0"/>
              </a:defRPr>
            </a:lvl1pPr>
            <a:lvl2pPr marL="1714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2pPr>
            <a:lvl3pPr marL="3429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3pPr>
            <a:lvl4pPr marL="5143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4pPr>
            <a:lvl5pPr marL="6858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5pPr>
            <a:lvl6pPr marL="8572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6pPr>
            <a:lvl7pPr marL="10287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7pPr>
            <a:lvl8pPr marL="12001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8pPr>
            <a:lvl9pPr marL="13716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9pPr>
          </a:lstStyle>
          <a:p>
            <a:fld id="{72371312-52C9-493D-9DB2-AEB8D654C806}" type="slidenum">
              <a:rPr lang="zh-CN" altLang="en-US" smtClean="0">
                <a:solidFill>
                  <a:schemeClr val="bg1"/>
                </a:solidFill>
              </a:rPr>
              <a:t>‹#›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85561CE-9CFA-4CB6-A2D7-D91BCF68520C}"/>
              </a:ext>
            </a:extLst>
          </p:cNvPr>
          <p:cNvSpPr txBox="1"/>
          <p:nvPr userDrawn="1"/>
        </p:nvSpPr>
        <p:spPr>
          <a:xfrm>
            <a:off x="-1" y="4868512"/>
            <a:ext cx="2555777" cy="267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数据科学的</a:t>
            </a:r>
            <a:r>
              <a:rPr lang="en-US" altLang="zh-CN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r>
              <a:rPr lang="en-US" altLang="zh-CN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教学团队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438233" y="843558"/>
            <a:ext cx="8310231" cy="217251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课件资料部分基于教材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《Python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语言程序设计基础（第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3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版）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之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配套课程</a:t>
            </a:r>
            <a:b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</a:b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“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Python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语言程序设计”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(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嵩天，北京理工，国家精品在线开放课程），并由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本课程组改编，使用许可为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  <a:hlinkClick r:id="rId2"/>
              </a:rPr>
              <a:t>CC BY-NC-SA 4.0</a:t>
            </a:r>
            <a:endParaRPr lang="en-US" sz="1600" dirty="0">
              <a:solidFill>
                <a:srgbClr val="0070C0"/>
              </a:solidFill>
            </a:endParaRPr>
          </a:p>
          <a:p>
            <a:pPr marL="457200" lvl="1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允许通过任何媒介复制传播及修改，未经授权不能商业使用</a:t>
            </a:r>
          </a:p>
          <a:p>
            <a:pPr marL="457200" lvl="1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非商业使用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(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如教学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)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必须以恰当且明确方式声明原作者信息</a:t>
            </a:r>
          </a:p>
          <a:p>
            <a:pPr marL="457200" lvl="1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若修改本资料并再次发布，必须遵守与本资料相同的许可条款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0" y="4371950"/>
            <a:ext cx="9144000" cy="771550"/>
          </a:xfrm>
          <a:prstGeom prst="rect">
            <a:avLst/>
          </a:prstGeom>
          <a:solidFill>
            <a:srgbClr val="FEFEFA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anose="020B0502020104020203" charset="0"/>
              <a:ea typeface="ヒラギノ角ゴ ProN W3" panose="020B0300000000000000" charset="-128"/>
              <a:cs typeface="ヒラギノ角ゴ ProN W3" panose="020B0300000000000000" charset="-128"/>
              <a:sym typeface="Gill Sans" panose="020B0502020104020203" charset="0"/>
            </a:endParaRP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文本框 3"/>
          <p:cNvSpPr txBox="1"/>
          <p:nvPr userDrawn="1"/>
        </p:nvSpPr>
        <p:spPr>
          <a:xfrm rot="20429976">
            <a:off x="332734" y="1982319"/>
            <a:ext cx="8276407" cy="1331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6000" b="1" dirty="0">
                <a:solidFill>
                  <a:srgbClr val="FBFBF5"/>
                </a:solidFill>
                <a:latin typeface="Palatino Linotype" panose="0204050205050503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CC BY-NC-SA 4.0 </a:t>
            </a:r>
            <a:r>
              <a:rPr lang="zh-CN" altLang="en-US" sz="6000" dirty="0">
                <a:solidFill>
                  <a:srgbClr val="FBFBF5"/>
                </a:solidFill>
                <a:latin typeface="Palatino Linotype" panose="0204050205050503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嵩天</a:t>
            </a:r>
            <a:endParaRPr kumimoji="0" lang="zh-CN" altLang="en-US" sz="6000" i="0" u="none" strike="noStrike" kern="1200" cap="none" spc="0" normalizeH="0" baseline="0" noProof="0" dirty="0">
              <a:ln>
                <a:noFill/>
              </a:ln>
              <a:solidFill>
                <a:srgbClr val="FBFBF5"/>
              </a:solidFill>
              <a:effectLst/>
              <a:uLnTx/>
              <a:uFillTx/>
              <a:latin typeface="Palatino Linotype" panose="0204050205050503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Gill Sans" panose="020B0502020104020203" charset="0"/>
            </a:endParaRP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5"/>
            <a:ext cx="7772400" cy="1021556"/>
          </a:xfrm>
        </p:spPr>
        <p:txBody>
          <a:bodyPr anchor="t"/>
          <a:lstStyle>
            <a:lvl1pPr algn="l">
              <a:defRPr sz="1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4"/>
            <a:ext cx="7772400" cy="1125141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2462" y="2647950"/>
            <a:ext cx="3890963" cy="59531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5" y="2647950"/>
            <a:ext cx="3890963" cy="59531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文本框 3"/>
          <p:cNvSpPr txBox="1"/>
          <p:nvPr userDrawn="1"/>
        </p:nvSpPr>
        <p:spPr>
          <a:xfrm rot="20429976">
            <a:off x="332734" y="1982319"/>
            <a:ext cx="8276407" cy="1331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6000" b="1" dirty="0">
                <a:solidFill>
                  <a:srgbClr val="FBFBF5"/>
                </a:solidFill>
                <a:latin typeface="Palatino Linotype" panose="0204050205050503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CC BY-NC-SA 4.0 </a:t>
            </a:r>
            <a:r>
              <a:rPr lang="zh-CN" altLang="en-US" sz="6000" dirty="0">
                <a:solidFill>
                  <a:srgbClr val="FBFBF5"/>
                </a:solidFill>
                <a:latin typeface="Palatino Linotype" panose="0204050205050503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嵩天</a:t>
            </a:r>
            <a:endParaRPr kumimoji="0" lang="zh-CN" altLang="en-US" sz="6000" i="0" u="none" strike="noStrike" kern="1200" cap="none" spc="0" normalizeH="0" baseline="0" noProof="0" dirty="0">
              <a:ln>
                <a:noFill/>
              </a:ln>
              <a:solidFill>
                <a:srgbClr val="FBFBF5"/>
              </a:solidFill>
              <a:effectLst/>
              <a:uLnTx/>
              <a:uFillTx/>
              <a:latin typeface="Palatino Linotype" panose="0204050205050503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Gill Sans" panose="020B0502020104020203" charset="0"/>
            </a:endParaRP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ogo-原版新"/>
          <p:cNvPicPr>
            <a:picLocks noChangeAspect="1"/>
          </p:cNvPicPr>
          <p:nvPr userDrawn="1"/>
        </p:nvPicPr>
        <p:blipFill>
          <a:blip r:embed="rId2"/>
          <a:srcRect l="11620" t="13290" r="15818" b="20316"/>
          <a:stretch>
            <a:fillRect/>
          </a:stretch>
        </p:blipFill>
        <p:spPr>
          <a:xfrm>
            <a:off x="7235825" y="51435"/>
            <a:ext cx="1800225" cy="720090"/>
          </a:xfrm>
          <a:prstGeom prst="rect">
            <a:avLst/>
          </a:prstGeom>
        </p:spPr>
      </p:pic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95522147-9204-41DE-A41A-7165DA9FA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2371312-52C9-493D-9DB2-AEB8D654C80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F0098FD-2FBC-4FFE-81EF-1346D74050EB}"/>
              </a:ext>
            </a:extLst>
          </p:cNvPr>
          <p:cNvSpPr/>
          <p:nvPr userDrawn="1"/>
        </p:nvSpPr>
        <p:spPr bwMode="auto">
          <a:xfrm>
            <a:off x="-2621" y="4876006"/>
            <a:ext cx="9146621" cy="267494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0" scaled="1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anose="020B0502020104020203" charset="0"/>
              <a:ea typeface="ヒラギノ角ゴ ProN W3" panose="020B0300000000000000" charset="-128"/>
              <a:cs typeface="ヒラギノ角ゴ ProN W3" panose="020B0300000000000000" charset="-128"/>
              <a:sym typeface="Gill Sans" panose="020B0502020104020203" charset="0"/>
            </a:endParaRPr>
          </a:p>
        </p:txBody>
      </p:sp>
      <p:sp>
        <p:nvSpPr>
          <p:cNvPr id="14" name="灯片编号占位符 5">
            <a:extLst>
              <a:ext uri="{FF2B5EF4-FFF2-40B4-BE49-F238E27FC236}">
                <a16:creationId xmlns:a16="http://schemas.microsoft.com/office/drawing/2014/main" id="{64F5A447-DA18-44AC-A66A-F10AD367AB61}"/>
              </a:ext>
            </a:extLst>
          </p:cNvPr>
          <p:cNvSpPr txBox="1">
            <a:spLocks/>
          </p:cNvSpPr>
          <p:nvPr userDrawn="1"/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ヒラギノ角ゴ ProN W3" panose="020B0300000000000000" charset="-128"/>
                <a:sym typeface="Gill Sans" panose="020B0502020104020203" charset="0"/>
              </a:defRPr>
            </a:lvl1pPr>
            <a:lvl2pPr marL="1714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2pPr>
            <a:lvl3pPr marL="3429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3pPr>
            <a:lvl4pPr marL="5143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4pPr>
            <a:lvl5pPr marL="6858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5pPr>
            <a:lvl6pPr marL="8572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6pPr>
            <a:lvl7pPr marL="10287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7pPr>
            <a:lvl8pPr marL="12001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8pPr>
            <a:lvl9pPr marL="13716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9pPr>
          </a:lstStyle>
          <a:p>
            <a:fld id="{72371312-52C9-493D-9DB2-AEB8D654C80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AC0A18F-D1F2-4203-B480-615050013C2F}"/>
              </a:ext>
            </a:extLst>
          </p:cNvPr>
          <p:cNvSpPr/>
          <p:nvPr userDrawn="1"/>
        </p:nvSpPr>
        <p:spPr bwMode="auto">
          <a:xfrm>
            <a:off x="-2621" y="4876006"/>
            <a:ext cx="9146621" cy="267494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0" scaled="1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anose="020B0502020104020203" charset="0"/>
              <a:ea typeface="ヒラギノ角ゴ ProN W3" panose="020B0300000000000000" charset="-128"/>
              <a:cs typeface="ヒラギノ角ゴ ProN W3" panose="020B0300000000000000" charset="-128"/>
              <a:sym typeface="Gill Sans" panose="020B0502020104020203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FEDE6B7-873C-4D32-93E0-4A1300BB533F}"/>
              </a:ext>
            </a:extLst>
          </p:cNvPr>
          <p:cNvSpPr txBox="1"/>
          <p:nvPr userDrawn="1"/>
        </p:nvSpPr>
        <p:spPr>
          <a:xfrm>
            <a:off x="3923928" y="4881891"/>
            <a:ext cx="18002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程序设计基本方法</a:t>
            </a:r>
          </a:p>
        </p:txBody>
      </p:sp>
      <p:sp>
        <p:nvSpPr>
          <p:cNvPr id="17" name="灯片编号占位符 5">
            <a:extLst>
              <a:ext uri="{FF2B5EF4-FFF2-40B4-BE49-F238E27FC236}">
                <a16:creationId xmlns:a16="http://schemas.microsoft.com/office/drawing/2014/main" id="{5EB23DC6-440C-4DD1-A8AC-FF7166B29661}"/>
              </a:ext>
            </a:extLst>
          </p:cNvPr>
          <p:cNvSpPr txBox="1"/>
          <p:nvPr userDrawn="1"/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ヒラギノ角ゴ ProN W3" panose="020B0300000000000000" charset="-128"/>
                <a:sym typeface="Gill Sans" panose="020B0502020104020203" charset="0"/>
              </a:defRPr>
            </a:lvl1pPr>
            <a:lvl2pPr marL="1714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2pPr>
            <a:lvl3pPr marL="3429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3pPr>
            <a:lvl4pPr marL="5143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4pPr>
            <a:lvl5pPr marL="6858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5pPr>
            <a:lvl6pPr marL="8572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6pPr>
            <a:lvl7pPr marL="10287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7pPr>
            <a:lvl8pPr marL="12001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8pPr>
            <a:lvl9pPr marL="13716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9pPr>
          </a:lstStyle>
          <a:p>
            <a:fld id="{72371312-52C9-493D-9DB2-AEB8D654C806}" type="slidenum">
              <a:rPr lang="zh-CN" altLang="en-US" smtClean="0">
                <a:solidFill>
                  <a:schemeClr val="bg1"/>
                </a:solidFill>
              </a:rPr>
              <a:t>‹#›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231BFAD-3FFE-437D-9A01-8DA1BC086E33}"/>
              </a:ext>
            </a:extLst>
          </p:cNvPr>
          <p:cNvSpPr txBox="1"/>
          <p:nvPr userDrawn="1"/>
        </p:nvSpPr>
        <p:spPr>
          <a:xfrm>
            <a:off x="-1" y="4868512"/>
            <a:ext cx="2555777" cy="267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数据科学的</a:t>
            </a:r>
            <a:r>
              <a:rPr lang="en-US" altLang="zh-CN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r>
              <a:rPr lang="en-US" altLang="zh-CN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教学团队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/>
          <a:lstStyle>
            <a:lvl1pPr algn="l">
              <a:defRPr sz="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114" cy="351829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0"/>
            <a:ext cx="5486400" cy="425053"/>
          </a:xfrm>
        </p:spPr>
        <p:txBody>
          <a:bodyPr/>
          <a:lstStyle>
            <a:lvl1pPr algn="l">
              <a:defRPr sz="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3"/>
            <a:ext cx="5486400" cy="60364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1769" y="862013"/>
            <a:ext cx="1959769" cy="2381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62013"/>
            <a:ext cx="5822156" cy="2381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ogo-原版新"/>
          <p:cNvPicPr>
            <a:picLocks noChangeAspect="1"/>
          </p:cNvPicPr>
          <p:nvPr userDrawn="1"/>
        </p:nvPicPr>
        <p:blipFill>
          <a:blip r:embed="rId2"/>
          <a:srcRect l="11620" t="13290" r="15818" b="20316"/>
          <a:stretch>
            <a:fillRect/>
          </a:stretch>
        </p:blipFill>
        <p:spPr>
          <a:xfrm>
            <a:off x="6588760" y="51435"/>
            <a:ext cx="1800225" cy="720090"/>
          </a:xfrm>
          <a:prstGeom prst="rect">
            <a:avLst/>
          </a:prstGeom>
        </p:spPr>
      </p:pic>
      <p:cxnSp>
        <p:nvCxnSpPr>
          <p:cNvPr id="17" name="直接连接符 16"/>
          <p:cNvCxnSpPr/>
          <p:nvPr userDrawn="1"/>
        </p:nvCxnSpPr>
        <p:spPr bwMode="auto">
          <a:xfrm>
            <a:off x="426725" y="914615"/>
            <a:ext cx="8244228" cy="0"/>
          </a:xfrm>
          <a:prstGeom prst="line">
            <a:avLst/>
          </a:prstGeom>
          <a:blipFill dpi="0" rotWithShape="0">
            <a:blip/>
            <a:srcRect/>
            <a:tile tx="0" ty="0" sx="100000" sy="100000" flip="none" algn="tl"/>
          </a:blipFill>
          <a:ln w="25400" cap="flat" cmpd="sng" algn="ctr">
            <a:solidFill>
              <a:srgbClr val="0070C0"/>
            </a:solidFill>
            <a:prstDash val="solid"/>
            <a:round/>
            <a:headEnd type="diamond" w="lg" len="lg"/>
            <a:tailEnd type="diamond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683" y="135610"/>
            <a:ext cx="536975" cy="536975"/>
          </a:xfrm>
          <a:prstGeom prst="rect">
            <a:avLst/>
          </a:prstGeom>
        </p:spPr>
      </p:pic>
      <p:sp>
        <p:nvSpPr>
          <p:cNvPr id="20" name="灯片编号占位符 5">
            <a:extLst>
              <a:ext uri="{FF2B5EF4-FFF2-40B4-BE49-F238E27FC236}">
                <a16:creationId xmlns:a16="http://schemas.microsoft.com/office/drawing/2014/main" id="{DC33FCD7-96BA-4DDE-AB57-8299AC910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2371312-52C9-493D-9DB2-AEB8D654C80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798291F-D141-448F-B85D-1057CAA34AE1}"/>
              </a:ext>
            </a:extLst>
          </p:cNvPr>
          <p:cNvSpPr/>
          <p:nvPr userDrawn="1"/>
        </p:nvSpPr>
        <p:spPr bwMode="auto">
          <a:xfrm>
            <a:off x="-2621" y="4876006"/>
            <a:ext cx="9146621" cy="267494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0" scaled="1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anose="020B0502020104020203" charset="0"/>
              <a:ea typeface="ヒラギノ角ゴ ProN W3" panose="020B0300000000000000" charset="-128"/>
              <a:cs typeface="ヒラギノ角ゴ ProN W3" panose="020B0300000000000000" charset="-128"/>
              <a:sym typeface="Gill Sans" panose="020B0502020104020203" charset="0"/>
            </a:endParaRPr>
          </a:p>
        </p:txBody>
      </p:sp>
      <p:sp>
        <p:nvSpPr>
          <p:cNvPr id="22" name="灯片编号占位符 5">
            <a:extLst>
              <a:ext uri="{FF2B5EF4-FFF2-40B4-BE49-F238E27FC236}">
                <a16:creationId xmlns:a16="http://schemas.microsoft.com/office/drawing/2014/main" id="{DB9CD55F-97FA-4D30-BFD8-E1536C75F841}"/>
              </a:ext>
            </a:extLst>
          </p:cNvPr>
          <p:cNvSpPr txBox="1">
            <a:spLocks/>
          </p:cNvSpPr>
          <p:nvPr userDrawn="1"/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ヒラギノ角ゴ ProN W3" panose="020B0300000000000000" charset="-128"/>
                <a:sym typeface="Gill Sans" panose="020B0502020104020203" charset="0"/>
              </a:defRPr>
            </a:lvl1pPr>
            <a:lvl2pPr marL="1714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2pPr>
            <a:lvl3pPr marL="3429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3pPr>
            <a:lvl4pPr marL="5143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4pPr>
            <a:lvl5pPr marL="6858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5pPr>
            <a:lvl6pPr marL="8572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6pPr>
            <a:lvl7pPr marL="10287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7pPr>
            <a:lvl8pPr marL="12001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8pPr>
            <a:lvl9pPr marL="13716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9pPr>
          </a:lstStyle>
          <a:p>
            <a:fld id="{72371312-52C9-493D-9DB2-AEB8D654C80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CB8C082-275C-46E3-ADEC-4FCEE69A5ECA}"/>
              </a:ext>
            </a:extLst>
          </p:cNvPr>
          <p:cNvSpPr/>
          <p:nvPr userDrawn="1"/>
        </p:nvSpPr>
        <p:spPr bwMode="auto">
          <a:xfrm>
            <a:off x="-2621" y="4876006"/>
            <a:ext cx="9146621" cy="267494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0" scaled="1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anose="020B0502020104020203" charset="0"/>
              <a:ea typeface="ヒラギノ角ゴ ProN W3" panose="020B0300000000000000" charset="-128"/>
              <a:cs typeface="ヒラギノ角ゴ ProN W3" panose="020B0300000000000000" charset="-128"/>
              <a:sym typeface="Gill Sans" panose="020B0502020104020203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3E7FBDC-BA72-4B90-9167-AF12266007F3}"/>
              </a:ext>
            </a:extLst>
          </p:cNvPr>
          <p:cNvSpPr txBox="1"/>
          <p:nvPr userDrawn="1"/>
        </p:nvSpPr>
        <p:spPr>
          <a:xfrm>
            <a:off x="3923928" y="4881891"/>
            <a:ext cx="18002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程序设计基本方法</a:t>
            </a:r>
          </a:p>
        </p:txBody>
      </p:sp>
      <p:sp>
        <p:nvSpPr>
          <p:cNvPr id="25" name="灯片编号占位符 5">
            <a:extLst>
              <a:ext uri="{FF2B5EF4-FFF2-40B4-BE49-F238E27FC236}">
                <a16:creationId xmlns:a16="http://schemas.microsoft.com/office/drawing/2014/main" id="{FEC15262-7555-45D9-A2E1-F1EE7015D2BF}"/>
              </a:ext>
            </a:extLst>
          </p:cNvPr>
          <p:cNvSpPr txBox="1"/>
          <p:nvPr userDrawn="1"/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ヒラギノ角ゴ ProN W3" panose="020B0300000000000000" charset="-128"/>
                <a:sym typeface="Gill Sans" panose="020B0502020104020203" charset="0"/>
              </a:defRPr>
            </a:lvl1pPr>
            <a:lvl2pPr marL="1714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2pPr>
            <a:lvl3pPr marL="3429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3pPr>
            <a:lvl4pPr marL="5143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4pPr>
            <a:lvl5pPr marL="6858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5pPr>
            <a:lvl6pPr marL="8572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6pPr>
            <a:lvl7pPr marL="10287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7pPr>
            <a:lvl8pPr marL="12001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8pPr>
            <a:lvl9pPr marL="13716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9pPr>
          </a:lstStyle>
          <a:p>
            <a:fld id="{72371312-52C9-493D-9DB2-AEB8D654C806}" type="slidenum">
              <a:rPr lang="zh-CN" altLang="en-US" smtClean="0">
                <a:solidFill>
                  <a:schemeClr val="bg1"/>
                </a:solidFill>
              </a:rPr>
              <a:t>‹#›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58B93A4-6095-4CAC-B33B-F23A2224DAB0}"/>
              </a:ext>
            </a:extLst>
          </p:cNvPr>
          <p:cNvSpPr txBox="1"/>
          <p:nvPr userDrawn="1"/>
        </p:nvSpPr>
        <p:spPr>
          <a:xfrm>
            <a:off x="-1" y="4868512"/>
            <a:ext cx="2555777" cy="267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数据科学的</a:t>
            </a:r>
            <a:r>
              <a:rPr lang="en-US" altLang="zh-CN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r>
              <a:rPr lang="en-US" altLang="zh-CN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教学团队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3305175"/>
            <a:ext cx="7772400" cy="1021556"/>
          </a:xfrm>
        </p:spPr>
        <p:txBody>
          <a:bodyPr anchor="t"/>
          <a:lstStyle>
            <a:lvl1pPr algn="l">
              <a:defRPr sz="1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180034"/>
            <a:ext cx="7772400" cy="1125141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2462" y="2647950"/>
            <a:ext cx="3890963" cy="59531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5" y="2647950"/>
            <a:ext cx="3890963" cy="59531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38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38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151335"/>
            <a:ext cx="4041576" cy="479822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1631156"/>
            <a:ext cx="4041576" cy="2963466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57"/>
          <p:cNvSpPr/>
          <p:nvPr userDrawn="1"/>
        </p:nvSpPr>
        <p:spPr bwMode="auto">
          <a:xfrm>
            <a:off x="928286" y="2931790"/>
            <a:ext cx="7287427" cy="45719"/>
          </a:xfrm>
          <a:prstGeom prst="rect">
            <a:avLst/>
          </a:prstGeom>
          <a:solidFill>
            <a:srgbClr val="1C86EE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5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charset="0"/>
              <a:ea typeface="ヒラギノ角ゴ ProN W3" panose="020B0300000000000000" charset="-128"/>
              <a:cs typeface="ヒラギノ角ゴ ProN W3" panose="020B0300000000000000" charset="-128"/>
              <a:sym typeface="Gill Sans" panose="020B0502020104020203" charset="0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2371312-52C9-493D-9DB2-AEB8D654C80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 bwMode="auto">
          <a:xfrm>
            <a:off x="-2621" y="4876006"/>
            <a:ext cx="9146621" cy="267494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0" scaled="1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anose="020B0502020104020203" charset="0"/>
              <a:ea typeface="ヒラギノ角ゴ ProN W3" panose="020B0300000000000000" charset="-128"/>
              <a:cs typeface="ヒラギノ角ゴ ProN W3" panose="020B0300000000000000" charset="-128"/>
              <a:sym typeface="Gill Sans" panose="020B0502020104020203" charset="0"/>
            </a:endParaRPr>
          </a:p>
        </p:txBody>
      </p:sp>
      <p:sp>
        <p:nvSpPr>
          <p:cNvPr id="14" name="灯片编号占位符 5">
            <a:extLst>
              <a:ext uri="{FF2B5EF4-FFF2-40B4-BE49-F238E27FC236}">
                <a16:creationId xmlns:a16="http://schemas.microsoft.com/office/drawing/2014/main" id="{30314EAE-732A-42B2-8405-8FF6E101E285}"/>
              </a:ext>
            </a:extLst>
          </p:cNvPr>
          <p:cNvSpPr txBox="1">
            <a:spLocks/>
          </p:cNvSpPr>
          <p:nvPr userDrawn="1"/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ヒラギノ角ゴ ProN W3" panose="020B0300000000000000" charset="-128"/>
                <a:sym typeface="Gill Sans" panose="020B0502020104020203" charset="0"/>
              </a:defRPr>
            </a:lvl1pPr>
            <a:lvl2pPr marL="1714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2pPr>
            <a:lvl3pPr marL="3429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3pPr>
            <a:lvl4pPr marL="5143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4pPr>
            <a:lvl5pPr marL="6858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5pPr>
            <a:lvl6pPr marL="8572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6pPr>
            <a:lvl7pPr marL="10287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7pPr>
            <a:lvl8pPr marL="12001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8pPr>
            <a:lvl9pPr marL="13716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9pPr>
          </a:lstStyle>
          <a:p>
            <a:fld id="{72371312-52C9-493D-9DB2-AEB8D654C80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15E7E98-7683-498B-9E74-2E06E5D6946D}"/>
              </a:ext>
            </a:extLst>
          </p:cNvPr>
          <p:cNvSpPr/>
          <p:nvPr userDrawn="1"/>
        </p:nvSpPr>
        <p:spPr bwMode="auto">
          <a:xfrm>
            <a:off x="-2621" y="4876006"/>
            <a:ext cx="9146621" cy="267494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0" scaled="1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panose="020B0502020104020203" charset="0"/>
              <a:ea typeface="ヒラギノ角ゴ ProN W3" panose="020B0300000000000000" charset="-128"/>
              <a:cs typeface="ヒラギノ角ゴ ProN W3" panose="020B0300000000000000" charset="-128"/>
              <a:sym typeface="Gill Sans" panose="020B0502020104020203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B4D05E-7929-4B2A-9EB8-23633BF96E12}"/>
              </a:ext>
            </a:extLst>
          </p:cNvPr>
          <p:cNvSpPr txBox="1"/>
          <p:nvPr userDrawn="1"/>
        </p:nvSpPr>
        <p:spPr>
          <a:xfrm>
            <a:off x="3923928" y="4881891"/>
            <a:ext cx="18002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程序设计基本方法</a:t>
            </a:r>
          </a:p>
        </p:txBody>
      </p:sp>
      <p:sp>
        <p:nvSpPr>
          <p:cNvPr id="17" name="灯片编号占位符 5">
            <a:extLst>
              <a:ext uri="{FF2B5EF4-FFF2-40B4-BE49-F238E27FC236}">
                <a16:creationId xmlns:a16="http://schemas.microsoft.com/office/drawing/2014/main" id="{2CCF9A1A-91AD-4A71-AD91-23B00C2625B2}"/>
              </a:ext>
            </a:extLst>
          </p:cNvPr>
          <p:cNvSpPr txBox="1"/>
          <p:nvPr userDrawn="1"/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ヒラギノ角ゴ ProN W3" panose="020B0300000000000000" charset="-128"/>
                <a:sym typeface="Gill Sans" panose="020B0502020104020203" charset="0"/>
              </a:defRPr>
            </a:lvl1pPr>
            <a:lvl2pPr marL="1714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2pPr>
            <a:lvl3pPr marL="3429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3pPr>
            <a:lvl4pPr marL="5143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4pPr>
            <a:lvl5pPr marL="6858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5pPr>
            <a:lvl6pPr marL="8572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6pPr>
            <a:lvl7pPr marL="10287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7pPr>
            <a:lvl8pPr marL="12001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8pPr>
            <a:lvl9pPr marL="13716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defRPr>
            </a:lvl9pPr>
          </a:lstStyle>
          <a:p>
            <a:fld id="{72371312-52C9-493D-9DB2-AEB8D654C806}" type="slidenum">
              <a:rPr lang="zh-CN" altLang="en-US" smtClean="0">
                <a:solidFill>
                  <a:schemeClr val="bg1"/>
                </a:solidFill>
              </a:rPr>
              <a:t>‹#›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D972A7B-6D21-4D8C-A385-E003397FA3D7}"/>
              </a:ext>
            </a:extLst>
          </p:cNvPr>
          <p:cNvSpPr txBox="1"/>
          <p:nvPr userDrawn="1"/>
        </p:nvSpPr>
        <p:spPr>
          <a:xfrm>
            <a:off x="-1" y="4868512"/>
            <a:ext cx="2555777" cy="267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数据科学的</a:t>
            </a:r>
            <a:r>
              <a:rPr lang="en-US" altLang="zh-CN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r>
              <a:rPr lang="en-US" altLang="zh-CN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教学团队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114" cy="871538"/>
          </a:xfrm>
        </p:spPr>
        <p:txBody>
          <a:bodyPr/>
          <a:lstStyle>
            <a:lvl1pPr algn="l">
              <a:defRPr sz="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788"/>
            <a:ext cx="5111948" cy="438983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114" cy="351829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3600450"/>
            <a:ext cx="5486400" cy="425053"/>
          </a:xfrm>
        </p:spPr>
        <p:txBody>
          <a:bodyPr/>
          <a:lstStyle>
            <a:lvl1pPr algn="l">
              <a:defRPr sz="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459581"/>
            <a:ext cx="5486400" cy="30861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4025503"/>
            <a:ext cx="5486400" cy="603647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52463" y="862012"/>
            <a:ext cx="7839075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19050" tIns="19050" rIns="19050" bIns="19050" numCol="1" anchor="b" anchorCtr="0" compatLnSpc="1"/>
          <a:lstStyle/>
          <a:p>
            <a:pPr lvl="0"/>
            <a:r>
              <a:rPr lang="en-US" dirty="0">
                <a:sym typeface="Gill Sans" panose="020B0502020104020203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2463" y="2647950"/>
            <a:ext cx="7839075" cy="59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19050" tIns="19050" rIns="19050" bIns="19050" numCol="1" anchor="t" anchorCtr="0" compatLnSpc="1"/>
          <a:lstStyle/>
          <a:p>
            <a:pPr lvl="0"/>
            <a:r>
              <a:rPr lang="en-US" dirty="0">
                <a:sym typeface="Gill Sans" panose="020B0502020104020203" charset="0"/>
              </a:rPr>
              <a:t>Click to edit Master text styles</a:t>
            </a:r>
          </a:p>
          <a:p>
            <a:pPr lvl="1"/>
            <a:r>
              <a:rPr lang="en-US" dirty="0">
                <a:sym typeface="Gill Sans" panose="020B0502020104020203" charset="0"/>
              </a:rPr>
              <a:t>Second level</a:t>
            </a:r>
          </a:p>
          <a:p>
            <a:pPr lvl="2"/>
            <a:r>
              <a:rPr lang="en-US" dirty="0">
                <a:sym typeface="Gill Sans" panose="020B0502020104020203" charset="0"/>
              </a:rPr>
              <a:t>Third level</a:t>
            </a:r>
          </a:p>
          <a:p>
            <a:pPr lvl="3"/>
            <a:r>
              <a:rPr lang="en-US" dirty="0">
                <a:sym typeface="Gill Sans" panose="020B0502020104020203" charset="0"/>
              </a:rPr>
              <a:t>Fourth level</a:t>
            </a:r>
          </a:p>
          <a:p>
            <a:pPr lvl="4"/>
            <a:r>
              <a:rPr lang="en-US" dirty="0">
                <a:sym typeface="Gill Sans" panose="020B0502020104020203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/>
  <p:hf hdr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Gill Sans" panose="020B0502020104020203" charset="0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panose="020B0502020104020203" charset="0"/>
          <a:ea typeface="ヒラギノ角ゴ ProN W3" panose="020B0300000000000000" charset="-128"/>
          <a:cs typeface="ヒラギノ角ゴ ProN W3" panose="020B0300000000000000" charset="-128"/>
          <a:sym typeface="Gill Sans" panose="020B0502020104020203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panose="020B0502020104020203" charset="0"/>
          <a:ea typeface="ヒラギノ角ゴ ProN W3" panose="020B0300000000000000" charset="-128"/>
          <a:cs typeface="ヒラギノ角ゴ ProN W3" panose="020B0300000000000000" charset="-128"/>
          <a:sym typeface="Gill Sans" panose="020B0502020104020203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panose="020B0502020104020203" charset="0"/>
          <a:ea typeface="ヒラギノ角ゴ ProN W3" panose="020B0300000000000000" charset="-128"/>
          <a:cs typeface="ヒラギノ角ゴ ProN W3" panose="020B0300000000000000" charset="-128"/>
          <a:sym typeface="Gill Sans" panose="020B0502020104020203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panose="020B0502020104020203" charset="0"/>
          <a:ea typeface="ヒラギノ角ゴ ProN W3" panose="020B0300000000000000" charset="-128"/>
          <a:cs typeface="ヒラギノ角ゴ ProN W3" panose="020B0300000000000000" charset="-128"/>
          <a:sym typeface="Gill Sans" panose="020B0502020104020203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panose="020B0502020104020203" charset="0"/>
          <a:ea typeface="ヒラギノ角ゴ ProN W3" panose="020B0300000000000000" charset="-128"/>
          <a:cs typeface="ヒラギノ角ゴ ProN W3" panose="020B0300000000000000" charset="-128"/>
          <a:sym typeface="Gill Sans" panose="020B0502020104020203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panose="020B0502020104020203" charset="0"/>
          <a:ea typeface="ヒラギノ角ゴ ProN W3" panose="020B0300000000000000" charset="-128"/>
          <a:cs typeface="ヒラギノ角ゴ ProN W3" panose="020B0300000000000000" charset="-128"/>
          <a:sym typeface="Gill Sans" panose="020B0502020104020203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panose="020B0502020104020203" charset="0"/>
          <a:ea typeface="ヒラギノ角ゴ ProN W3" panose="020B0300000000000000" charset="-128"/>
          <a:cs typeface="ヒラギノ角ゴ ProN W3" panose="020B0300000000000000" charset="-128"/>
          <a:sym typeface="Gill Sans" panose="020B0502020104020203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panose="020B0502020104020203" charset="0"/>
          <a:ea typeface="ヒラギノ角ゴ ProN W3" panose="020B0300000000000000" charset="-128"/>
          <a:cs typeface="ヒラギノ角ゴ ProN W3" panose="020B0300000000000000" charset="-128"/>
          <a:sym typeface="Gill Sans" panose="020B0502020104020203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panose="020B0502020104020203" charset="0"/>
        </a:defRPr>
      </a:lvl1pPr>
      <a:lvl2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panose="020B0502020104020203" charset="0"/>
        </a:defRPr>
      </a:lvl2pPr>
      <a:lvl3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panose="020B0502020104020203" charset="0"/>
        </a:defRPr>
      </a:lvl3pPr>
      <a:lvl4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panose="020B0502020104020203" charset="0"/>
        </a:defRPr>
      </a:lvl4pPr>
      <a:lvl5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panose="020B0502020104020203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panose="020B0502020104020203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panose="020B0502020104020203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panose="020B0502020104020203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panose="020B0502020104020203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52463" y="862012"/>
            <a:ext cx="7839075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19050" tIns="19050" rIns="19050" bIns="19050" numCol="1" anchor="b" anchorCtr="0" compatLnSpc="1"/>
          <a:lstStyle/>
          <a:p>
            <a:pPr lvl="0"/>
            <a:r>
              <a:rPr lang="en-US" dirty="0">
                <a:sym typeface="Gill Sans" panose="020B0502020104020203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2463" y="2647950"/>
            <a:ext cx="7839075" cy="59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19050" tIns="19050" rIns="19050" bIns="19050" numCol="1" anchor="t" anchorCtr="0" compatLnSpc="1"/>
          <a:lstStyle/>
          <a:p>
            <a:pPr lvl="0"/>
            <a:r>
              <a:rPr lang="en-US" dirty="0">
                <a:sym typeface="Gill Sans" panose="020B0502020104020203" charset="0"/>
              </a:rPr>
              <a:t>Click to edit Master text styles</a:t>
            </a:r>
          </a:p>
          <a:p>
            <a:pPr lvl="1"/>
            <a:r>
              <a:rPr lang="en-US" dirty="0">
                <a:sym typeface="Gill Sans" panose="020B0502020104020203" charset="0"/>
              </a:rPr>
              <a:t>Second level</a:t>
            </a:r>
          </a:p>
          <a:p>
            <a:pPr lvl="2"/>
            <a:r>
              <a:rPr lang="en-US" dirty="0">
                <a:sym typeface="Gill Sans" panose="020B0502020104020203" charset="0"/>
              </a:rPr>
              <a:t>Third level</a:t>
            </a:r>
          </a:p>
          <a:p>
            <a:pPr lvl="3"/>
            <a:r>
              <a:rPr lang="en-US" dirty="0">
                <a:sym typeface="Gill Sans" panose="020B0502020104020203" charset="0"/>
              </a:rPr>
              <a:t>Fourth level</a:t>
            </a:r>
          </a:p>
          <a:p>
            <a:pPr lvl="4"/>
            <a:r>
              <a:rPr lang="en-US" dirty="0">
                <a:sym typeface="Gill Sans" panose="020B0502020104020203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ransition/>
  <p:hf hdr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Gill Sans" panose="020B0502020104020203" charset="0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panose="020B0502020104020203" charset="0"/>
          <a:ea typeface="ヒラギノ角ゴ ProN W3" panose="020B0300000000000000" charset="-128"/>
          <a:cs typeface="ヒラギノ角ゴ ProN W3" panose="020B0300000000000000" charset="-128"/>
          <a:sym typeface="Gill Sans" panose="020B0502020104020203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panose="020B0502020104020203" charset="0"/>
          <a:ea typeface="ヒラギノ角ゴ ProN W3" panose="020B0300000000000000" charset="-128"/>
          <a:cs typeface="ヒラギノ角ゴ ProN W3" panose="020B0300000000000000" charset="-128"/>
          <a:sym typeface="Gill Sans" panose="020B0502020104020203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panose="020B0502020104020203" charset="0"/>
          <a:ea typeface="ヒラギノ角ゴ ProN W3" panose="020B0300000000000000" charset="-128"/>
          <a:cs typeface="ヒラギノ角ゴ ProN W3" panose="020B0300000000000000" charset="-128"/>
          <a:sym typeface="Gill Sans" panose="020B0502020104020203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panose="020B0502020104020203" charset="0"/>
          <a:ea typeface="ヒラギノ角ゴ ProN W3" panose="020B0300000000000000" charset="-128"/>
          <a:cs typeface="ヒラギノ角ゴ ProN W3" panose="020B0300000000000000" charset="-128"/>
          <a:sym typeface="Gill Sans" panose="020B0502020104020203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panose="020B0502020104020203" charset="0"/>
          <a:ea typeface="ヒラギノ角ゴ ProN W3" panose="020B0300000000000000" charset="-128"/>
          <a:cs typeface="ヒラギノ角ゴ ProN W3" panose="020B0300000000000000" charset="-128"/>
          <a:sym typeface="Gill Sans" panose="020B0502020104020203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panose="020B0502020104020203" charset="0"/>
          <a:ea typeface="ヒラギノ角ゴ ProN W3" panose="020B0300000000000000" charset="-128"/>
          <a:cs typeface="ヒラギノ角ゴ ProN W3" panose="020B0300000000000000" charset="-128"/>
          <a:sym typeface="Gill Sans" panose="020B0502020104020203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panose="020B0502020104020203" charset="0"/>
          <a:ea typeface="ヒラギノ角ゴ ProN W3" panose="020B0300000000000000" charset="-128"/>
          <a:cs typeface="ヒラギノ角ゴ ProN W3" panose="020B0300000000000000" charset="-128"/>
          <a:sym typeface="Gill Sans" panose="020B0502020104020203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panose="020B0502020104020203" charset="0"/>
          <a:ea typeface="ヒラギノ角ゴ ProN W3" panose="020B0300000000000000" charset="-128"/>
          <a:cs typeface="ヒラギノ角ゴ ProN W3" panose="020B0300000000000000" charset="-128"/>
          <a:sym typeface="Gill Sans" panose="020B0502020104020203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panose="020B0502020104020203" charset="0"/>
        </a:defRPr>
      </a:lvl1pPr>
      <a:lvl2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panose="020B0502020104020203" charset="0"/>
        </a:defRPr>
      </a:lvl2pPr>
      <a:lvl3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panose="020B0502020104020203" charset="0"/>
        </a:defRPr>
      </a:lvl3pPr>
      <a:lvl4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panose="020B0502020104020203" charset="0"/>
        </a:defRPr>
      </a:lvl4pPr>
      <a:lvl5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panose="020B0502020104020203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panose="020B0502020104020203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panose="020B0502020104020203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panose="020B0502020104020203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panose="020B0502020104020203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56872" y="1459742"/>
            <a:ext cx="2740243" cy="38698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-16689"/>
            <a:ext cx="8970168" cy="478842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8006923" y="29606"/>
            <a:ext cx="1064184" cy="155049"/>
          </a:xfrm>
          <a:prstGeom prst="rect">
            <a:avLst/>
          </a:prstGeom>
          <a:noFill/>
          <a:ln w="25400" cap="flat" cmpd="sng" algn="ctr">
            <a:solidFill>
              <a:srgbClr val="D9843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charset="0"/>
              <a:ea typeface="ヒラギノ角ゴ ProN W3" panose="020B0300000000000000" charset="-128"/>
              <a:cs typeface="ヒラギノ角ゴ ProN W3" panose="020B0300000000000000" charset="-128"/>
              <a:sym typeface="Gill Sans" panose="020B0502020104020203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15100" y="371760"/>
            <a:ext cx="2267744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D984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Apple M2 Ultra</a:t>
            </a:r>
            <a:r>
              <a:rPr lang="en-US" altLang="zh-CN" sz="1400" b="1" dirty="0">
                <a:solidFill>
                  <a:srgbClr val="D9843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D984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(2015): </a:t>
            </a:r>
            <a:r>
              <a:rPr lang="en-US" altLang="zh-CN" sz="1400" b="1" dirty="0">
                <a:solidFill>
                  <a:srgbClr val="D9843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134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D984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,000,000,000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1115616" y="4053293"/>
            <a:ext cx="504056" cy="160566"/>
          </a:xfrm>
          <a:prstGeom prst="rect">
            <a:avLst/>
          </a:prstGeom>
          <a:noFill/>
          <a:ln w="25400" cap="flat" cmpd="sng" algn="ctr">
            <a:solidFill>
              <a:srgbClr val="D9843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charset="0"/>
              <a:ea typeface="ヒラギノ角ゴ ProN W3" panose="020B0300000000000000" charset="-128"/>
              <a:cs typeface="ヒラギノ角ゴ ProN W3" panose="020B0300000000000000" charset="-128"/>
              <a:sym typeface="Gill Sans" panose="020B0502020104020203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91680" y="3944870"/>
            <a:ext cx="2218108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D984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Intel 4004(1971): 2300</a:t>
            </a:r>
          </a:p>
        </p:txBody>
      </p:sp>
      <p:sp>
        <p:nvSpPr>
          <p:cNvPr id="9" name="矩形 8"/>
          <p:cNvSpPr/>
          <p:nvPr/>
        </p:nvSpPr>
        <p:spPr>
          <a:xfrm>
            <a:off x="728025" y="29606"/>
            <a:ext cx="6228184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集成电路晶体管数量实测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1971-2023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80112" y="2144671"/>
            <a:ext cx="3353544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1971-2023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52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年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理论上：约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2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26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，</a:t>
            </a:r>
            <a:r>
              <a:rPr lang="zh-CN" altLang="en-US" sz="1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六千四百万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倍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实际上：五千八百万倍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CF58CB-2BAC-4BAA-9E4B-67B2BA6DF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9490" y="1212028"/>
            <a:ext cx="7861478" cy="332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	-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IPO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：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输入、处理、输出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	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算法完成特定计算的一组有限指令序列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	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计算思维：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抽象和自动化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	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编程是将计算思维变成现实的手段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algn="l">
              <a:lnSpc>
                <a:spcPct val="180000"/>
              </a:lnSpc>
              <a:defRPr/>
            </a:pPr>
            <a:r>
              <a:rPr lang="en-US" altLang="zh-CN" sz="24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Bebas Neue" charset="0"/>
              </a:rPr>
              <a:t>	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编译和解释、静态语言和脚本语言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24" name="Rectangle 12"/>
          <p:cNvSpPr/>
          <p:nvPr/>
        </p:nvSpPr>
        <p:spPr bwMode="auto">
          <a:xfrm>
            <a:off x="1115616" y="555526"/>
            <a:ext cx="5544616" cy="72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计算思维与计算机编程</a:t>
            </a:r>
            <a:endParaRPr 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36249"/>
            <a:ext cx="799956" cy="79995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9BB7A8-63BB-42A7-AC18-E89937B7D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100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计算机技术的发展阶段</a:t>
            </a:r>
          </a:p>
        </p:txBody>
      </p:sp>
      <p:sp>
        <p:nvSpPr>
          <p:cNvPr id="38" name="Oval 6"/>
          <p:cNvSpPr/>
          <p:nvPr/>
        </p:nvSpPr>
        <p:spPr>
          <a:xfrm>
            <a:off x="4704487" y="1730799"/>
            <a:ext cx="398721" cy="398721"/>
          </a:xfrm>
          <a:prstGeom prst="ellipse">
            <a:avLst/>
          </a:prstGeom>
          <a:solidFill>
            <a:srgbClr val="4775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Arc 8"/>
          <p:cNvSpPr/>
          <p:nvPr/>
        </p:nvSpPr>
        <p:spPr>
          <a:xfrm>
            <a:off x="4659381" y="1683779"/>
            <a:ext cx="488932" cy="488932"/>
          </a:xfrm>
          <a:prstGeom prst="arc">
            <a:avLst>
              <a:gd name="adj1" fmla="val 12770549"/>
              <a:gd name="adj2" fmla="val 2991777"/>
            </a:avLst>
          </a:prstGeom>
          <a:noFill/>
          <a:ln w="25400" cap="flat" cmpd="sng" algn="ctr">
            <a:solidFill>
              <a:srgbClr val="4775E7"/>
            </a:solidFill>
            <a:prstDash val="solid"/>
            <a:miter lim="800000"/>
            <a:headEnd type="triangle"/>
          </a:ln>
          <a:effectLst/>
        </p:spPr>
        <p:txBody>
          <a:bodyPr rtlCol="0" anchor="ctr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val 4"/>
          <p:cNvSpPr/>
          <p:nvPr/>
        </p:nvSpPr>
        <p:spPr>
          <a:xfrm>
            <a:off x="5539143" y="3003798"/>
            <a:ext cx="614030" cy="614030"/>
          </a:xfrm>
          <a:prstGeom prst="ellipse">
            <a:avLst/>
          </a:prstGeom>
          <a:solidFill>
            <a:srgbClr val="C830C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12"/>
          <p:cNvSpPr/>
          <p:nvPr/>
        </p:nvSpPr>
        <p:spPr>
          <a:xfrm>
            <a:off x="1386511" y="2129793"/>
            <a:ext cx="614030" cy="614030"/>
          </a:xfrm>
          <a:prstGeom prst="ellipse">
            <a:avLst/>
          </a:prstGeom>
          <a:solidFill>
            <a:srgbClr val="4775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val 13"/>
          <p:cNvSpPr/>
          <p:nvPr/>
        </p:nvSpPr>
        <p:spPr>
          <a:xfrm>
            <a:off x="481800" y="3755549"/>
            <a:ext cx="614030" cy="614030"/>
          </a:xfrm>
          <a:prstGeom prst="ellipse">
            <a:avLst/>
          </a:prstGeom>
          <a:solidFill>
            <a:srgbClr val="C830C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Arc 14"/>
          <p:cNvSpPr/>
          <p:nvPr/>
        </p:nvSpPr>
        <p:spPr>
          <a:xfrm>
            <a:off x="1340338" y="2083620"/>
            <a:ext cx="706374" cy="706374"/>
          </a:xfrm>
          <a:prstGeom prst="arc">
            <a:avLst>
              <a:gd name="adj1" fmla="val 16200000"/>
              <a:gd name="adj2" fmla="val 12544473"/>
            </a:avLst>
          </a:prstGeom>
          <a:noFill/>
          <a:ln w="25400" cap="flat" cmpd="sng" algn="ctr">
            <a:solidFill>
              <a:srgbClr val="4775E7"/>
            </a:solidFill>
            <a:prstDash val="solid"/>
            <a:miter lim="800000"/>
            <a:headEnd type="triangle"/>
          </a:ln>
          <a:effectLst/>
        </p:spPr>
        <p:txBody>
          <a:bodyPr rtlCol="0" anchor="ctr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4" name="Curved Connector 33"/>
          <p:cNvCxnSpPr>
            <a:stCxn id="42" idx="0"/>
          </p:cNvCxnSpPr>
          <p:nvPr/>
        </p:nvCxnSpPr>
        <p:spPr>
          <a:xfrm rot="5400000" flipH="1" flipV="1">
            <a:off x="692591" y="2886219"/>
            <a:ext cx="965555" cy="773107"/>
          </a:xfrm>
          <a:prstGeom prst="curvedConnector3">
            <a:avLst>
              <a:gd name="adj1" fmla="val 50000"/>
            </a:avLst>
          </a:prstGeom>
          <a:noFill/>
          <a:ln w="25400" cap="flat" cmpd="sng" algn="ctr">
            <a:solidFill>
              <a:srgbClr val="C830CC"/>
            </a:solidFill>
            <a:prstDash val="sysDot"/>
            <a:miter lim="800000"/>
          </a:ln>
          <a:effectLst/>
        </p:spPr>
      </p:cxnSp>
      <p:sp>
        <p:nvSpPr>
          <p:cNvPr id="45" name="Freeform 37"/>
          <p:cNvSpPr/>
          <p:nvPr/>
        </p:nvSpPr>
        <p:spPr>
          <a:xfrm>
            <a:off x="2000541" y="1852022"/>
            <a:ext cx="2658841" cy="381225"/>
          </a:xfrm>
          <a:custGeom>
            <a:avLst/>
            <a:gdLst>
              <a:gd name="connsiteX0" fmla="*/ 0 w 2955851"/>
              <a:gd name="connsiteY0" fmla="*/ 845092 h 845092"/>
              <a:gd name="connsiteX1" fmla="*/ 935665 w 2955851"/>
              <a:gd name="connsiteY1" fmla="*/ 58282 h 845092"/>
              <a:gd name="connsiteX2" fmla="*/ 2955851 w 2955851"/>
              <a:gd name="connsiteY2" fmla="*/ 58282 h 845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5851" h="845092">
                <a:moveTo>
                  <a:pt x="0" y="845092"/>
                </a:moveTo>
                <a:cubicBezTo>
                  <a:pt x="221511" y="517254"/>
                  <a:pt x="443023" y="189417"/>
                  <a:pt x="935665" y="58282"/>
                </a:cubicBezTo>
                <a:cubicBezTo>
                  <a:pt x="1428307" y="-72853"/>
                  <a:pt x="2955851" y="58282"/>
                  <a:pt x="2955851" y="58282"/>
                </a:cubicBezTo>
              </a:path>
            </a:pathLst>
          </a:custGeom>
          <a:noFill/>
          <a:ln w="25400" cap="flat" cmpd="sng" algn="ctr">
            <a:solidFill>
              <a:srgbClr val="4775E7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6" name="Curved Connector 39"/>
          <p:cNvCxnSpPr>
            <a:stCxn id="39" idx="2"/>
            <a:endCxn id="40" idx="0"/>
          </p:cNvCxnSpPr>
          <p:nvPr/>
        </p:nvCxnSpPr>
        <p:spPr>
          <a:xfrm rot="10800000" flipH="1" flipV="1">
            <a:off x="5061434" y="2115140"/>
            <a:ext cx="784724" cy="888657"/>
          </a:xfrm>
          <a:prstGeom prst="curvedConnector4">
            <a:avLst>
              <a:gd name="adj1" fmla="val -21848"/>
              <a:gd name="adj2" fmla="val 53239"/>
            </a:avLst>
          </a:prstGeom>
          <a:noFill/>
          <a:ln w="25400" cap="flat" cmpd="sng" algn="ctr">
            <a:solidFill>
              <a:srgbClr val="4775E7"/>
            </a:solidFill>
            <a:prstDash val="sysDot"/>
            <a:miter lim="800000"/>
          </a:ln>
          <a:effectLst/>
        </p:spPr>
      </p:cxnSp>
      <p:sp>
        <p:nvSpPr>
          <p:cNvPr id="47" name="Rectangle 13"/>
          <p:cNvSpPr/>
          <p:nvPr/>
        </p:nvSpPr>
        <p:spPr>
          <a:xfrm>
            <a:off x="1273888" y="3512045"/>
            <a:ext cx="3096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1946-1981</a:t>
            </a:r>
          </a:p>
        </p:txBody>
      </p:sp>
      <p:sp>
        <p:nvSpPr>
          <p:cNvPr id="48" name="Rectangle 13"/>
          <p:cNvSpPr/>
          <p:nvPr/>
        </p:nvSpPr>
        <p:spPr>
          <a:xfrm>
            <a:off x="1345895" y="4034246"/>
            <a:ext cx="360040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计算机系统结构阶段 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(35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Rectangle 13"/>
          <p:cNvSpPr/>
          <p:nvPr/>
        </p:nvSpPr>
        <p:spPr>
          <a:xfrm>
            <a:off x="2172591" y="2129520"/>
            <a:ext cx="2105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1981-2007</a:t>
            </a:r>
          </a:p>
        </p:txBody>
      </p:sp>
      <p:sp>
        <p:nvSpPr>
          <p:cNvPr id="50" name="Rectangle 13"/>
          <p:cNvSpPr/>
          <p:nvPr/>
        </p:nvSpPr>
        <p:spPr>
          <a:xfrm>
            <a:off x="1859417" y="2612493"/>
            <a:ext cx="374221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计算机网络和视窗阶段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(26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" name="Rectangle 13"/>
          <p:cNvSpPr/>
          <p:nvPr/>
        </p:nvSpPr>
        <p:spPr>
          <a:xfrm>
            <a:off x="5333737" y="1318372"/>
            <a:ext cx="18898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2007-2017</a:t>
            </a:r>
          </a:p>
        </p:txBody>
      </p:sp>
      <p:sp>
        <p:nvSpPr>
          <p:cNvPr id="52" name="Rectangle 13"/>
          <p:cNvSpPr/>
          <p:nvPr/>
        </p:nvSpPr>
        <p:spPr>
          <a:xfrm>
            <a:off x="5333736" y="1856773"/>
            <a:ext cx="314095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复杂信息系统阶段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(10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4" name="Rectangle 13"/>
          <p:cNvSpPr/>
          <p:nvPr/>
        </p:nvSpPr>
        <p:spPr>
          <a:xfrm>
            <a:off x="6291580" y="3206115"/>
            <a:ext cx="17462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2017-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至今</a:t>
            </a:r>
          </a:p>
        </p:txBody>
      </p:sp>
      <p:sp>
        <p:nvSpPr>
          <p:cNvPr id="55" name="Rectangle 13"/>
          <p:cNvSpPr/>
          <p:nvPr/>
        </p:nvSpPr>
        <p:spPr>
          <a:xfrm>
            <a:off x="6292436" y="3742877"/>
            <a:ext cx="236744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858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实用人工智能阶段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C869CE-2D5E-4884-91E7-17DABF165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计算机技术的发展阶段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7" name="Rectangle 13"/>
          <p:cNvSpPr/>
          <p:nvPr/>
        </p:nvSpPr>
        <p:spPr>
          <a:xfrm>
            <a:off x="705579" y="3916819"/>
            <a:ext cx="20522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 panose="020B0502020104020203" charset="0"/>
              </a:rPr>
              <a:t>1946-1981</a:t>
            </a:r>
          </a:p>
        </p:txBody>
      </p:sp>
      <p:sp>
        <p:nvSpPr>
          <p:cNvPr id="48" name="Rectangle 13"/>
          <p:cNvSpPr/>
          <p:nvPr/>
        </p:nvSpPr>
        <p:spPr>
          <a:xfrm>
            <a:off x="6300192" y="3939902"/>
            <a:ext cx="252763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计算能力问题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Gill Sans" panose="020B0502020104020203" charset="0"/>
            </a:endParaRPr>
          </a:p>
        </p:txBody>
      </p:sp>
      <p:sp>
        <p:nvSpPr>
          <p:cNvPr id="49" name="Rectangle 13"/>
          <p:cNvSpPr/>
          <p:nvPr/>
        </p:nvSpPr>
        <p:spPr>
          <a:xfrm>
            <a:off x="674897" y="3106356"/>
            <a:ext cx="2105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 panose="020B0502020104020203" charset="0"/>
              </a:rPr>
              <a:t>1981-2007</a:t>
            </a:r>
          </a:p>
        </p:txBody>
      </p:sp>
      <p:sp>
        <p:nvSpPr>
          <p:cNvPr id="50" name="Rectangle 13"/>
          <p:cNvSpPr/>
          <p:nvPr/>
        </p:nvSpPr>
        <p:spPr>
          <a:xfrm>
            <a:off x="3043371" y="3124424"/>
            <a:ext cx="318014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 panose="020B0502020104020203" charset="0"/>
              </a:rPr>
              <a:t>计算机网络和视窗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阶段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Gill Sans" panose="020B0502020104020203" charset="0"/>
            </a:endParaRPr>
          </a:p>
        </p:txBody>
      </p:sp>
      <p:sp>
        <p:nvSpPr>
          <p:cNvPr id="52" name="Rectangle 13"/>
          <p:cNvSpPr/>
          <p:nvPr/>
        </p:nvSpPr>
        <p:spPr>
          <a:xfrm>
            <a:off x="3278542" y="2318976"/>
            <a:ext cx="239782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 panose="020B0502020104020203" charset="0"/>
              </a:rPr>
              <a:t>复杂信息系统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阶段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Gill Sans" panose="020B0502020104020203" charset="0"/>
            </a:endParaRPr>
          </a:p>
        </p:txBody>
      </p:sp>
      <p:sp>
        <p:nvSpPr>
          <p:cNvPr id="55" name="Rectangle 13"/>
          <p:cNvSpPr/>
          <p:nvPr/>
        </p:nvSpPr>
        <p:spPr>
          <a:xfrm>
            <a:off x="3264957" y="1497658"/>
            <a:ext cx="261653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 panose="020B0502020104020203" charset="0"/>
              </a:rPr>
              <a:t>实用人工智能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阶段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Gill Sans" panose="020B0502020104020203" charset="0"/>
            </a:endParaRPr>
          </a:p>
        </p:txBody>
      </p:sp>
      <p:sp>
        <p:nvSpPr>
          <p:cNvPr id="20" name="Rectangle 13"/>
          <p:cNvSpPr/>
          <p:nvPr/>
        </p:nvSpPr>
        <p:spPr>
          <a:xfrm>
            <a:off x="2887382" y="3916819"/>
            <a:ext cx="318014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计算机系统结构阶段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Gill Sans" panose="020B0502020104020203" charset="0"/>
            </a:endParaRPr>
          </a:p>
        </p:txBody>
      </p:sp>
      <p:sp>
        <p:nvSpPr>
          <p:cNvPr id="21" name="Rectangle 13"/>
          <p:cNvSpPr/>
          <p:nvPr/>
        </p:nvSpPr>
        <p:spPr>
          <a:xfrm>
            <a:off x="674897" y="2295893"/>
            <a:ext cx="20522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 panose="020B0502020104020203" charset="0"/>
              </a:rPr>
              <a:t>2007-2017</a:t>
            </a:r>
          </a:p>
        </p:txBody>
      </p:sp>
      <p:sp>
        <p:nvSpPr>
          <p:cNvPr id="22" name="Rectangle 13"/>
          <p:cNvSpPr/>
          <p:nvPr/>
        </p:nvSpPr>
        <p:spPr>
          <a:xfrm>
            <a:off x="674897" y="1485430"/>
            <a:ext cx="2105936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 panose="020B0502020104020203" charset="0"/>
              </a:rPr>
              <a:t>2017-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 panose="020B0502020104020203" charset="0"/>
              </a:rPr>
              <a:t>至今</a:t>
            </a:r>
          </a:p>
        </p:txBody>
      </p:sp>
      <p:sp>
        <p:nvSpPr>
          <p:cNvPr id="23" name="Rectangle 13"/>
          <p:cNvSpPr/>
          <p:nvPr/>
        </p:nvSpPr>
        <p:spPr>
          <a:xfrm>
            <a:off x="6299259" y="3124424"/>
            <a:ext cx="252763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交互问题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Gill Sans" panose="020B0502020104020203" charset="0"/>
            </a:endParaRPr>
          </a:p>
        </p:txBody>
      </p:sp>
      <p:sp>
        <p:nvSpPr>
          <p:cNvPr id="24" name="Rectangle 13"/>
          <p:cNvSpPr/>
          <p:nvPr/>
        </p:nvSpPr>
        <p:spPr>
          <a:xfrm>
            <a:off x="6282436" y="2304061"/>
            <a:ext cx="252763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数据问题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Gill Sans" panose="020B0502020104020203" charset="0"/>
            </a:endParaRPr>
          </a:p>
        </p:txBody>
      </p:sp>
      <p:sp>
        <p:nvSpPr>
          <p:cNvPr id="25" name="Rectangle 13"/>
          <p:cNvSpPr/>
          <p:nvPr/>
        </p:nvSpPr>
        <p:spPr>
          <a:xfrm>
            <a:off x="6287407" y="1467306"/>
            <a:ext cx="252763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人类的问题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Gill Sans" panose="020B0502020104020203" charset="0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5176261" y="1336845"/>
            <a:ext cx="2086889" cy="931288"/>
          </a:xfrm>
          <a:prstGeom prst="ellipse">
            <a:avLst/>
          </a:prstGeom>
          <a:noFill/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1" i="0" u="none" strike="noStrike" cap="none" normalizeH="0" baseline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Gill Sans" panose="020B0502020104020203" charset="0"/>
              <a:ea typeface="ヒラギノ角ゴ ProN W3" panose="020B0300000000000000" charset="-128"/>
              <a:cs typeface="ヒラギノ角ゴ ProN W3" panose="020B0300000000000000" charset="-128"/>
              <a:sym typeface="Gill Sans" panose="020B0502020104020203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489980" y="1763881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Rockwell" panose="02060503020205020403" pitchFamily="18" charset="0"/>
                <a:ea typeface="Calibri" charset="0"/>
              </a:rPr>
              <a:t>新计算时代</a:t>
            </a:r>
            <a:endParaRPr lang="zh-CN" altLang="en-US" sz="2000" b="1" dirty="0"/>
          </a:p>
        </p:txBody>
      </p:sp>
      <p:sp>
        <p:nvSpPr>
          <p:cNvPr id="3" name="箭头: 右 2"/>
          <p:cNvSpPr/>
          <p:nvPr/>
        </p:nvSpPr>
        <p:spPr bwMode="auto">
          <a:xfrm rot="16200000">
            <a:off x="6090382" y="1385197"/>
            <a:ext cx="258649" cy="343340"/>
          </a:xfrm>
          <a:prstGeom prst="rightArrow">
            <a:avLst/>
          </a:prstGeom>
          <a:solidFill>
            <a:srgbClr val="1C86EE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charset="0"/>
              <a:ea typeface="ヒラギノ角ゴ ProN W3" panose="020B0300000000000000" charset="-128"/>
              <a:cs typeface="ヒラギノ角ゴ ProN W3" panose="020B0300000000000000" charset="-128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A9515C9-5B2C-4E35-B008-B5163ADBA2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31640" y="1574874"/>
            <a:ext cx="6085762" cy="2084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计算机的功能性和可编程性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计算机的发展：摩尔定律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计算机技术的发展阶段：四个阶段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24" name="Rectangle 12"/>
          <p:cNvSpPr/>
          <p:nvPr/>
        </p:nvSpPr>
        <p:spPr bwMode="auto">
          <a:xfrm>
            <a:off x="1115616" y="555526"/>
            <a:ext cx="5544616" cy="72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单元小结：计算机的概念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36249"/>
            <a:ext cx="799956" cy="79995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83A725-A479-46FE-98C5-C22409167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/>
          <p:nvPr/>
        </p:nvSpPr>
        <p:spPr bwMode="auto">
          <a:xfrm>
            <a:off x="0" y="1702692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lvl="0">
              <a:lnSpc>
                <a:spcPct val="150000"/>
              </a:lnSpc>
              <a:defRPr/>
            </a:pP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1.2 Python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语言概述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635896" y="3446448"/>
            <a:ext cx="2016224" cy="95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Gill Sans" panose="020B0502020104020203" charset="0"/>
            </a:endParaRPr>
          </a:p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9DF1DB-6856-4830-AC54-E25DD4BF8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2371312-52C9-493D-9DB2-AEB8D654C806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程序设计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程序设计是计算机可编程性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的体现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938340"/>
            <a:ext cx="9144000" cy="2203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程序设计，亦称编程，深度应用计算机的主要手段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程序设计已经成为当今社会需求量最大的职业技能之一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很多岗位都将被计算机程序接管，程序设计将是生存技能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8231E3E-8058-4486-BB26-89EF11A37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938339"/>
            <a:ext cx="9144000" cy="2203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程序设计语言，亦称编程语言，程序设计的具体实现方式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编程语言相比自然语言更简单、更严谨、更精确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编程语言主要用于人类和计算机之间的交互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程序设计语言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程序设计语言是一种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用于交互</a:t>
            </a:r>
            <a:r>
              <a:rPr lang="en-US" altLang="zh-CN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(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交流</a:t>
            </a: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)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的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人造语言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393439E-907D-4711-A192-F2BDDDCE8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程序设计语言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编程语言种类很多，但生命力强劲的却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不多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252536" y="1938340"/>
            <a:ext cx="9468544" cy="2203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编程语言有超过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600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种，绝大部分都不再被使用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C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语言诞生于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1972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年，它是第一个被广泛使用的编程语言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语言诞生于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1990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年，它是最流行最好用的编程语言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C118C0D-0B31-4841-8875-73403AF479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编程语言的种类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机器语言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1943871"/>
            <a:ext cx="83529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一种二进制语言，直接使用二进制代码表达指令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lvl="0" algn="l">
              <a:lnSpc>
                <a:spcPct val="20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计算机硬件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(CPU)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可以直接执行，与具体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CPU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型号有关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  <a:p>
            <a:pPr lvl="0" algn="l">
              <a:lnSpc>
                <a:spcPct val="200000"/>
              </a:lnSpc>
              <a:defRPr/>
            </a:pPr>
            <a:r>
              <a:rPr lang="en-US" altLang="zh-CN" sz="2400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-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完成 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2+3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功能的机器语言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16016" y="3867894"/>
            <a:ext cx="4031432" cy="751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solidFill>
                  <a:srgbClr val="0070C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panose="020B0704020202020204" pitchFamily="34" charset="0"/>
              </a:rPr>
              <a:t>11010010 00111011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C905E3-D410-46B3-AE5E-915FC338E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编程语言的种类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汇编语言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1942222"/>
            <a:ext cx="8352928" cy="2196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一种将二进制代码直接对应助记符的编程语言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汇编语言与</a:t>
            </a:r>
            <a:r>
              <a:rPr lang="en-US" altLang="zh-CN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CPU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型号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有关，程序不通用，需要汇编器转换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完成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2+3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功能的汇编语言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16016" y="3763169"/>
            <a:ext cx="4031432" cy="751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solidFill>
                  <a:srgbClr val="0070C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panose="020B0704020202020204" pitchFamily="34" charset="0"/>
              </a:rPr>
              <a:t>add 2,3,result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13F69C1-DA8B-4169-A5B6-DD267328A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/>
          <p:nvPr/>
        </p:nvSpPr>
        <p:spPr bwMode="auto">
          <a:xfrm>
            <a:off x="0" y="1702692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lvl="0">
              <a:lnSpc>
                <a:spcPct val="150000"/>
              </a:lnSpc>
              <a:defRPr/>
            </a:pP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第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1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章 程序设计基本方法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2ED01B3-2267-4EF7-8E2C-C7FB2C174D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2371312-52C9-493D-9DB2-AEB8D654C80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编程语言的种类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高级语言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1938340"/>
            <a:ext cx="83529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更接近自然语言，同时更容易描述计算问题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高级语言代码与具体</a:t>
            </a:r>
            <a:r>
              <a:rPr lang="en-US" altLang="zh-CN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CPU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型号无关，编译后运行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完成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2+3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功能的高级语言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16016" y="3763169"/>
            <a:ext cx="4031432" cy="751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>
                <a:solidFill>
                  <a:srgbClr val="0070C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panose="020B0704020202020204" pitchFamily="34" charset="0"/>
              </a:rPr>
              <a:t>result = 2 + 3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C2E0F54-4B0B-48A5-8D20-8A039AEF2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编程语言种类的发展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17149" y="945746"/>
            <a:ext cx="6372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50000"/>
              </a:lnSpc>
              <a:defRPr/>
            </a:pPr>
            <a:r>
              <a:rPr lang="en-US" altLang="zh-CN" sz="2400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粘性整合已有程序，具备庞大计算生态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接近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自然语言，编译器，与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CPU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型号无关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有助记符，汇编器，与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CPU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型号有关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lang="zh-CN" altLang="en-US" sz="2400" b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代码直接执行，与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CPU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型号有关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5361" y="945746"/>
            <a:ext cx="2043336" cy="3628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生态语言</a:t>
            </a:r>
            <a:endParaRPr lang="en-US" altLang="zh-CN" sz="2400" b="1" noProof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高级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语言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>
              <a:lnSpc>
                <a:spcPct val="250000"/>
              </a:lnSpc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汇编语言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  <a:p>
            <a:pPr>
              <a:lnSpc>
                <a:spcPct val="250000"/>
              </a:lnSpc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机器语言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D3197D3-C32B-483C-8504-8478BC0D2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编程语言的种类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生态语言</a:t>
            </a:r>
          </a:p>
        </p:txBody>
      </p:sp>
      <p:sp>
        <p:nvSpPr>
          <p:cNvPr id="6" name="矩形 5"/>
          <p:cNvSpPr/>
          <p:nvPr/>
        </p:nvSpPr>
        <p:spPr>
          <a:xfrm>
            <a:off x="539552" y="1938340"/>
            <a:ext cx="83529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具有庞大计算生态，可以很容易利用已有代码功能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编程思维不再是刀耕火种，而是集成开发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完成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2+3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功能的超级语言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16016" y="3763169"/>
            <a:ext cx="40314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solidFill>
                  <a:srgbClr val="0070C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panose="020B0704020202020204" pitchFamily="34" charset="0"/>
              </a:rPr>
              <a:t>result = s</a:t>
            </a:r>
            <a:r>
              <a:rPr lang="en-US" altLang="zh-CN" sz="3200" b="1" noProof="0" dirty="0">
                <a:solidFill>
                  <a:srgbClr val="0070C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panose="020B0704020202020204" pitchFamily="34" charset="0"/>
              </a:rPr>
              <a:t>um(2</a:t>
            </a:r>
            <a:r>
              <a:rPr lang="en-US" altLang="zh-CN" sz="3200" b="1" dirty="0">
                <a:solidFill>
                  <a:srgbClr val="0070C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Arial" panose="020B0704020202020204" pitchFamily="34" charset="0"/>
              </a:rPr>
              <a:t>,3)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B8E15FB-297F-489B-A0EC-304B20CC4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编程语言有哪些？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18" name="TextBox 15"/>
          <p:cNvSpPr txBox="1"/>
          <p:nvPr/>
        </p:nvSpPr>
        <p:spPr>
          <a:xfrm>
            <a:off x="899592" y="1306591"/>
            <a:ext cx="7344816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kumimoji="0" lang="en-US" altLang="zh-CN" sz="20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Basic, C,</a:t>
            </a:r>
            <a:r>
              <a:rPr kumimoji="0" lang="en-US" altLang="zh-CN" sz="2025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 C++, C#, CSS, </a:t>
            </a:r>
            <a:r>
              <a:rPr lang="en-US" altLang="zh-CN" sz="202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Fortran,  Go, HTML, Java, JavaScript, </a:t>
            </a:r>
            <a:r>
              <a:rPr kumimoji="0" lang="en-US" altLang="zh-CN" sz="2025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Lisp, </a:t>
            </a:r>
            <a:r>
              <a:rPr kumimoji="0" lang="en-US" altLang="zh-CN" sz="2025" b="1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Lua</a:t>
            </a:r>
            <a:r>
              <a:rPr lang="en-US" altLang="zh-CN" sz="202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025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en-US" altLang="zh-CN" sz="202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Object </a:t>
            </a:r>
            <a:r>
              <a:rPr kumimoji="0" lang="en-US" altLang="zh-CN" sz="2025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C, Pascal, Perl, PHP</a:t>
            </a:r>
            <a:r>
              <a:rPr lang="en-US" altLang="zh-CN" sz="202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kumimoji="0" lang="en-US" altLang="zh-CN" sz="2025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PostScript, Python, Ruby, Scala, SQL, Swift, VBA, </a:t>
            </a:r>
            <a:r>
              <a:rPr lang="en-US" altLang="zh-CN" sz="202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VB.NET, </a:t>
            </a:r>
            <a:r>
              <a:rPr kumimoji="0" lang="en-US" altLang="zh-CN" sz="2025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Verilog, VHDL, Visual Basic</a:t>
            </a:r>
            <a:endParaRPr lang="en-US" altLang="zh-CN" sz="2025" b="1" baseline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en-US" sz="2025" b="1" noProof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编程语言，也是一个江湖</a:t>
            </a:r>
            <a:r>
              <a:rPr kumimoji="0" lang="zh-CN" altLang="en-US" sz="20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！</a:t>
            </a:r>
            <a:endParaRPr kumimoji="0" lang="en-US" altLang="zh-CN" sz="20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6C572C5-6D23-4F5C-A067-FFAC50F04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不同编程语言的初心和适用对象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335756" y="1347614"/>
          <a:ext cx="8472488" cy="262381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28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7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02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58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01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dirty="0"/>
                        <a:t>编程语言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marL="0" marR="0" lvl="0" indent="0" algn="ctr" defTabSz="18281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700" dirty="0"/>
                        <a:t>学习内容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dirty="0"/>
                        <a:t>语言本质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</a:rPr>
                        <a:t>解决问题</a:t>
                      </a:r>
                      <a:endParaRPr lang="zh-CN" altLang="en-US" sz="17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dirty="0"/>
                        <a:t>适用对象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4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/>
                        <a:t>C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dirty="0"/>
                        <a:t>指针、内存、数据类型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marL="0" marR="0" lvl="0" indent="0" algn="ctr" defTabSz="18281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700" dirty="0"/>
                        <a:t>理解计算机系统结构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kern="1200" dirty="0">
                          <a:solidFill>
                            <a:schemeClr val="tx1"/>
                          </a:solidFill>
                        </a:rPr>
                        <a:t>性能</a:t>
                      </a:r>
                      <a:endParaRPr lang="zh-CN" altLang="en-US" sz="17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dirty="0"/>
                        <a:t>计算机类专业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4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/>
                        <a:t>Java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dirty="0"/>
                        <a:t>对象、跨平台、运行时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dirty="0"/>
                        <a:t>理解主客体关系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kern="1200" dirty="0">
                          <a:solidFill>
                            <a:schemeClr val="tx1"/>
                          </a:solidFill>
                        </a:rPr>
                        <a:t>跨平台</a:t>
                      </a:r>
                      <a:endParaRPr lang="zh-CN" altLang="en-US" sz="17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marL="0" marR="0" lvl="0" indent="0" algn="ctr" defTabSz="18281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700" dirty="0"/>
                        <a:t>软件类专业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4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/>
                        <a:t>C++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dirty="0"/>
                        <a:t>对象、多态、继承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marL="0" marR="0" lvl="0" indent="0" algn="ctr" defTabSz="18281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700" dirty="0"/>
                        <a:t>理解主客体关系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kern="1200" dirty="0">
                          <a:solidFill>
                            <a:schemeClr val="tx1"/>
                          </a:solidFill>
                        </a:rPr>
                        <a:t>大规模程序</a:t>
                      </a:r>
                      <a:endParaRPr lang="zh-CN" altLang="en-US" sz="17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dirty="0"/>
                        <a:t>计算机类专业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4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/>
                        <a:t>VB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dirty="0"/>
                        <a:t>对象、按钮、文本框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dirty="0"/>
                        <a:t>理解交互逻辑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kern="1200" dirty="0">
                          <a:solidFill>
                            <a:schemeClr val="tx1"/>
                          </a:solidFill>
                        </a:rPr>
                        <a:t>桌面应用</a:t>
                      </a:r>
                      <a:endParaRPr lang="zh-CN" altLang="en-US" sz="17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dirty="0"/>
                        <a:t>不确定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4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700" dirty="0"/>
                        <a:t>Python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dirty="0"/>
                        <a:t>编程逻辑、第三方库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dirty="0"/>
                        <a:t>理解问题求解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kern="1200" dirty="0">
                          <a:solidFill>
                            <a:schemeClr val="tx1"/>
                          </a:solidFill>
                        </a:rPr>
                        <a:t>各类问题</a:t>
                      </a:r>
                      <a:endParaRPr lang="zh-CN" altLang="en-US" sz="17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4290" marR="34290" marT="17145" marB="1714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dirty="0"/>
                        <a:t>所有专业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4290" marR="34290" marT="17145" marB="1714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TextBox 15"/>
          <p:cNvSpPr txBox="1"/>
          <p:nvPr/>
        </p:nvSpPr>
        <p:spPr>
          <a:xfrm>
            <a:off x="335756" y="4011910"/>
            <a:ext cx="8472488" cy="621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02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各编程语言所处历史时期和使命不同，</a:t>
            </a:r>
            <a:r>
              <a:rPr lang="en-US" altLang="zh-CN" sz="202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25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02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计算时代演进</a:t>
            </a:r>
            <a:r>
              <a:rPr lang="zh-CN" altLang="en-US" sz="2025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的选择</a:t>
            </a:r>
            <a:r>
              <a:rPr lang="zh-CN" altLang="en-US" sz="202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sz="202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662FAA4-DF0E-41BD-B340-D1DD8292D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2024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年以后的计算环境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…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210255" y="1203598"/>
            <a:ext cx="872349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zh-CN" altLang="en-US" sz="247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计算机性能不再是解决一般问题的瓶颈</a:t>
            </a:r>
          </a:p>
          <a:p>
            <a:pPr algn="ctr">
              <a:lnSpc>
                <a:spcPct val="200000"/>
              </a:lnSpc>
            </a:pPr>
            <a:r>
              <a:rPr lang="zh-CN" altLang="en-US" sz="247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移动互联网与人工智能技术广泛普及</a:t>
            </a:r>
          </a:p>
          <a:p>
            <a:pPr algn="ctr">
              <a:lnSpc>
                <a:spcPct val="200000"/>
              </a:lnSpc>
            </a:pPr>
            <a:r>
              <a:rPr lang="zh-CN" altLang="en-US" sz="247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大数据、大模型、云计算、物联网、信息安全等需求爆发</a:t>
            </a:r>
          </a:p>
          <a:p>
            <a:pPr algn="ctr">
              <a:lnSpc>
                <a:spcPct val="200000"/>
              </a:lnSpc>
            </a:pPr>
            <a:r>
              <a:rPr lang="zh-CN" altLang="en-US" sz="247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解决日益增长的计算需求，用什么语言？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93B7858-DDB8-46AC-A367-6BB780E18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92" b="31366"/>
          <a:stretch>
            <a:fillRect/>
          </a:stretch>
        </p:blipFill>
        <p:spPr bwMode="auto">
          <a:xfrm>
            <a:off x="1547664" y="607557"/>
            <a:ext cx="6120680" cy="174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-5930" y="2571750"/>
            <a:ext cx="9144000" cy="1892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1pPr>
            <a:lvl2pPr indent="457200" eaLnBrk="0" hangingPunct="0"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9pPr>
          </a:lstStyle>
          <a:p>
            <a:pPr marL="0" marR="0" lvl="1" indent="457200" algn="just" defTabSz="914400" rtl="0" eaLnBrk="1" fontAlgn="base" latinLnBrk="0" hangingPunct="1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Python  (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[`pai</a:t>
            </a:r>
            <a:r>
              <a:rPr kumimoji="0" lang="el-GR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θ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ən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]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，美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[`pai</a:t>
            </a:r>
            <a:r>
              <a:rPr kumimoji="0" lang="el-GR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θ</a:t>
            </a:r>
            <a:r>
              <a:rPr lang="en-US" sz="2400" b="1" i="0" dirty="0" err="1">
                <a:solidFill>
                  <a:srgbClr val="1D2A57"/>
                </a:solidFill>
                <a:effectLst/>
                <a:ea typeface="微软雅黑" panose="020B0503020204020204" pitchFamily="34" charset="-122"/>
                <a:cs typeface="Arial" panose="020B0704020202020204" pitchFamily="34" charset="0"/>
              </a:rPr>
              <a:t>ɑ</a:t>
            </a:r>
            <a:r>
              <a:rPr lang="en-US" sz="2400" b="1" i="0" dirty="0" err="1">
                <a:solidFill>
                  <a:srgbClr val="1D2A57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ːn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），译为“蟒蛇”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panose="020B0502020104020203" charset="0"/>
            </a:endParaRPr>
          </a:p>
          <a:p>
            <a:pPr marL="0" marR="0" lvl="1" indent="457200" algn="just" defTabSz="914400" rtl="0" eaLnBrk="1" fontAlgn="base" latinLnBrk="0" hangingPunct="1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语言拥有者是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Python Software Foundation(PSF)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  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panose="020B0502020104020203" charset="0"/>
            </a:endParaRPr>
          </a:p>
          <a:p>
            <a:pPr marL="0" marR="0" lvl="1" indent="457200" algn="just" defTabSz="914400" rtl="0" eaLnBrk="1" fontAlgn="base" latinLnBrk="0" hangingPunct="1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PSF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是非盈利组织，致力于保护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语言开放、开源和发展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A1FDCB3-DF82-4797-9FB4-E68B40E6A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Python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语言的诞生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755576" y="1296222"/>
            <a:ext cx="8064500" cy="308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9pPr>
          </a:lstStyle>
          <a:p>
            <a:pPr marL="171450" marR="0" lvl="1" indent="0" algn="just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>
                <a:srgbClr val="0066FF"/>
              </a:buClr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Gill Sans" panose="020B0502020104020203" charset="0"/>
              </a:rPr>
              <a:t>Guido van Rossum</a:t>
            </a:r>
          </a:p>
          <a:p>
            <a:pPr marL="171450" marR="0" lvl="1" indent="0" algn="just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>
                <a:srgbClr val="0066FF"/>
              </a:buClr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Gill Sans" panose="020B0502020104020203" charset="0"/>
              </a:rPr>
              <a:t>Python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Gill Sans" panose="020B0502020104020203" charset="0"/>
              </a:rPr>
              <a:t>语言创立者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Gill Sans" panose="020B0502020104020203" charset="0"/>
            </a:endParaRPr>
          </a:p>
          <a:p>
            <a:pPr marL="171450" marR="0" lvl="1" indent="0" algn="just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>
                <a:srgbClr val="0066FF"/>
              </a:buClr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Gill Sans" panose="020B0502020104020203" charset="0"/>
              </a:rPr>
              <a:t>2002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Gill Sans" panose="020B0502020104020203" charset="0"/>
              </a:rPr>
              <a:t>年，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Gill Sans" panose="020B0502020104020203" charset="0"/>
              </a:rPr>
              <a:t>Python 2.x</a:t>
            </a:r>
          </a:p>
          <a:p>
            <a:pPr marL="171450" marR="0" lvl="1" indent="0" algn="just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>
                <a:srgbClr val="0066FF"/>
              </a:buClr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Gill Sans" panose="020B0502020104020203" charset="0"/>
              </a:rPr>
              <a:t>2008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Gill Sans" panose="020B0502020104020203" charset="0"/>
              </a:rPr>
              <a:t>年，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Gill Sans" panose="020B0502020104020203" charset="0"/>
              </a:rPr>
              <a:t>Python 3.x</a:t>
            </a:r>
          </a:p>
        </p:txBody>
      </p:sp>
      <p:pic>
        <p:nvPicPr>
          <p:cNvPr id="7" name="Picture 7" descr="c:\users\tian\appdata\roaming\360se6\User Data\temp\DO6GvRl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160824"/>
            <a:ext cx="3240885" cy="350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837B20B-6A11-40C2-995D-D5237319E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-267319" y="2643758"/>
            <a:ext cx="9390606" cy="1892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1pPr>
            <a:lvl2pPr indent="457200" eaLnBrk="0" hangingPunct="0"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9pPr>
          </a:lstStyle>
          <a:p>
            <a:pPr marL="0" marR="0" lvl="1" indent="457200" algn="just" defTabSz="914400" rtl="0" eaLnBrk="1" fontAlgn="base" latinLnBrk="0" hangingPunct="1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语言是一个由编程牛人领导设计并开发的编程语言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panose="020B0502020104020203" charset="0"/>
            </a:endParaRPr>
          </a:p>
          <a:p>
            <a:pPr marL="0" marR="0" lvl="1" indent="457200" algn="just" defTabSz="914400" rtl="0" eaLnBrk="1" fontAlgn="base" latinLnBrk="0" hangingPunct="1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语言是一个有开放、开源精神的编程语言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panose="020B0502020104020203" charset="0"/>
            </a:endParaRPr>
          </a:p>
          <a:p>
            <a:pPr marL="0" marR="0" lvl="1" indent="457200" algn="just" defTabSz="914400" rtl="0" eaLnBrk="1" fontAlgn="base" latinLnBrk="0" hangingPunct="1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语言应用于人工智能、搜索引擎、引力波分析等众多领域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panose="020B0502020104020203" charset="0"/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92" b="31366"/>
          <a:stretch>
            <a:fillRect/>
          </a:stretch>
        </p:blipFill>
        <p:spPr bwMode="auto">
          <a:xfrm>
            <a:off x="1547664" y="607557"/>
            <a:ext cx="6120680" cy="174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6F19F78-2754-4350-B95B-2CD744B8A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95936" y="696204"/>
            <a:ext cx="4536504" cy="375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704020202020204" pitchFamily="34" charset="0"/>
                <a:ea typeface="宋体" pitchFamily="2" charset="-122"/>
              </a:defRPr>
            </a:lvl9pPr>
          </a:lstStyle>
          <a:p>
            <a:pPr marL="342900" lvl="1" algn="just" defTabSz="685800">
              <a:lnSpc>
                <a:spcPct val="180000"/>
              </a:lnSpc>
              <a:spcBef>
                <a:spcPct val="0"/>
              </a:spcBef>
              <a:buClr>
                <a:srgbClr val="0066FF"/>
              </a:buClr>
              <a:buNone/>
            </a:pPr>
            <a:r>
              <a:rPr lang="en-US" altLang="zh-CN" sz="2400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 </a:t>
            </a:r>
            <a:r>
              <a:rPr lang="en-US" altLang="zh-CN" sz="24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-</a:t>
            </a:r>
            <a:r>
              <a:rPr lang="en-US" altLang="zh-CN" sz="2400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 panose="020B0502020104020203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 panose="020B0502020104020203" charset="0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 panose="020B0502020104020203" charset="0"/>
              </a:rPr>
              <a:t>语言是通用语言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Gill Sans" panose="020B0502020104020203" charset="0"/>
            </a:endParaRPr>
          </a:p>
          <a:p>
            <a:pPr marL="342900" lvl="1" algn="just" defTabSz="685800">
              <a:lnSpc>
                <a:spcPct val="180000"/>
              </a:lnSpc>
              <a:spcBef>
                <a:spcPct val="0"/>
              </a:spcBef>
              <a:buClr>
                <a:srgbClr val="0066FF"/>
              </a:buClr>
              <a:buNone/>
            </a:pPr>
            <a:r>
              <a:rPr lang="en-US" altLang="zh-CN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 -</a:t>
            </a:r>
            <a:r>
              <a:rPr lang="en-US" altLang="zh-CN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 panose="020B0502020104020203" charset="0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 panose="020B0502020104020203" charset="0"/>
              </a:rPr>
              <a:t>语言是脚本语言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Gill Sans" panose="020B0502020104020203" charset="0"/>
            </a:endParaRPr>
          </a:p>
          <a:p>
            <a:pPr marL="342900" lvl="1" algn="just" defTabSz="685800">
              <a:lnSpc>
                <a:spcPct val="180000"/>
              </a:lnSpc>
              <a:spcBef>
                <a:spcPct val="0"/>
              </a:spcBef>
              <a:buClr>
                <a:srgbClr val="0066FF"/>
              </a:buClr>
              <a:buNone/>
            </a:pPr>
            <a:r>
              <a:rPr lang="en-US" altLang="zh-CN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 -</a:t>
            </a:r>
            <a:r>
              <a:rPr lang="en-US" altLang="zh-CN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 panose="020B0502020104020203" charset="0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 panose="020B0502020104020203" charset="0"/>
              </a:rPr>
              <a:t>语言是开源语言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Gill Sans" panose="020B0502020104020203" charset="0"/>
            </a:endParaRPr>
          </a:p>
          <a:p>
            <a:pPr marL="342900" lvl="1" algn="just" defTabSz="685800">
              <a:lnSpc>
                <a:spcPct val="180000"/>
              </a:lnSpc>
              <a:spcBef>
                <a:spcPct val="0"/>
              </a:spcBef>
              <a:buClr>
                <a:srgbClr val="0066FF"/>
              </a:buClr>
              <a:buNone/>
            </a:pPr>
            <a:r>
              <a:rPr lang="en-US" altLang="zh-CN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 -</a:t>
            </a:r>
            <a:r>
              <a:rPr lang="en-US" altLang="zh-CN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 panose="020B0502020104020203" charset="0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 panose="020B0502020104020203" charset="0"/>
              </a:rPr>
              <a:t>语言是跨平台语言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Gill Sans" panose="020B0502020104020203" charset="0"/>
            </a:endParaRPr>
          </a:p>
          <a:p>
            <a:pPr marL="342900" lvl="1" algn="just" defTabSz="685800">
              <a:lnSpc>
                <a:spcPct val="180000"/>
              </a:lnSpc>
              <a:spcBef>
                <a:spcPct val="0"/>
              </a:spcBef>
              <a:buClr>
                <a:srgbClr val="0066FF"/>
              </a:buClr>
              <a:buNone/>
            </a:pPr>
            <a:r>
              <a:rPr lang="en-US" altLang="zh-CN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 -</a:t>
            </a:r>
            <a:r>
              <a:rPr lang="en-US" altLang="zh-CN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 panose="020B0502020104020203" charset="0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 panose="020B0502020104020203" charset="0"/>
              </a:rPr>
              <a:t>语言是多模型语言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Gill Sans" panose="020B0502020104020203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7" b="27253"/>
          <a:stretch>
            <a:fillRect/>
          </a:stretch>
        </p:blipFill>
        <p:spPr bwMode="auto">
          <a:xfrm>
            <a:off x="395536" y="1957021"/>
            <a:ext cx="3843723" cy="122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BF221F1-E587-409C-82B4-BFBBC8078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59582"/>
            <a:ext cx="4968552" cy="298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Freeform 14"/>
          <p:cNvSpPr/>
          <p:nvPr/>
        </p:nvSpPr>
        <p:spPr bwMode="auto">
          <a:xfrm>
            <a:off x="4575842" y="3287228"/>
            <a:ext cx="0" cy="255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21" name="Freeform 15"/>
          <p:cNvSpPr/>
          <p:nvPr/>
        </p:nvSpPr>
        <p:spPr bwMode="auto">
          <a:xfrm>
            <a:off x="4575048" y="3287228"/>
            <a:ext cx="1588" cy="2558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13" name="Rectangle 1"/>
          <p:cNvSpPr/>
          <p:nvPr/>
        </p:nvSpPr>
        <p:spPr bwMode="auto">
          <a:xfrm>
            <a:off x="0" y="2036729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50000"/>
              </a:lnSpc>
              <a:defRPr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本章概要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93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AA4F6C9-258A-4A6B-8F85-CAAD5B865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5"/>
          <p:cNvSpPr txBox="1"/>
          <p:nvPr/>
        </p:nvSpPr>
        <p:spPr>
          <a:xfrm>
            <a:off x="382867" y="1115542"/>
            <a:ext cx="3939478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语法简洁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marL="457200" indent="-457200" algn="l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C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代码量的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10%</a:t>
            </a:r>
          </a:p>
          <a:p>
            <a:pPr marL="457200" indent="-457200" algn="l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强制可读性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marL="457200" indent="-457200" algn="l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较少的底层语法元素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marL="457200" indent="-457200" algn="l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多种编程方式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marL="457200" indent="-457200" algn="l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支持中文字符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1" name="箭头: 右 1"/>
          <p:cNvSpPr/>
          <p:nvPr/>
        </p:nvSpPr>
        <p:spPr>
          <a:xfrm>
            <a:off x="3127846" y="1368200"/>
            <a:ext cx="401250" cy="28803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5"/>
          <p:cNvSpPr txBox="1"/>
          <p:nvPr/>
        </p:nvSpPr>
        <p:spPr>
          <a:xfrm>
            <a:off x="5236219" y="1131590"/>
            <a:ext cx="3867522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生态高产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pPr marL="457200" indent="-457200" algn="l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&gt;50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万第三方库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快速增长的计算生态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避免重复造轮子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开放共享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跨操作系统平台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13200" y="1250606"/>
            <a:ext cx="837089" cy="523220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10x</a:t>
            </a:r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 bwMode="auto">
          <a:xfrm>
            <a:off x="3615123" y="1117839"/>
            <a:ext cx="2016225" cy="792088"/>
          </a:xfrm>
          <a:prstGeom prst="rect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anose="020B0502020104020203" charset="0"/>
              <a:ea typeface="ヒラギノ角ゴ ProN W3" panose="020B0300000000000000" charset="-128"/>
              <a:cs typeface="ヒラギノ角ゴ ProN W3" panose="020B0300000000000000" charset="-128"/>
              <a:sym typeface="Gill Sans" panose="020B0502020104020203" charset="0"/>
            </a:endParaRPr>
          </a:p>
        </p:txBody>
      </p:sp>
      <p:sp>
        <p:nvSpPr>
          <p:cNvPr id="16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Python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特点与优势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17" name="箭头: 右 1"/>
          <p:cNvSpPr/>
          <p:nvPr/>
        </p:nvSpPr>
        <p:spPr>
          <a:xfrm rot="10800000">
            <a:off x="5787264" y="1368200"/>
            <a:ext cx="401250" cy="28803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721054" y="1252273"/>
            <a:ext cx="837089" cy="523220"/>
          </a:xfrm>
          <a:prstGeom prst="rect">
            <a:avLst/>
          </a:prstGeom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10x</a:t>
            </a:r>
            <a:endParaRPr lang="zh-CN" altLang="en-US" sz="24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781CD7F-0CED-48B8-B29D-2449D23F9F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7603" y="1686277"/>
            <a:ext cx="87129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2400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	    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C/C++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Python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归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Python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C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归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C</a:t>
            </a:r>
            <a:endParaRPr lang="en-US" altLang="zh-CN" sz="2400" b="1" dirty="0">
              <a:latin typeface="宋体" pitchFamily="2" charset="-122"/>
              <a:ea typeface="宋体" pitchFamily="2" charset="-122"/>
              <a:cs typeface="Arial" panose="020B0704020202020204" pitchFamily="34" charset="0"/>
            </a:endParaRPr>
          </a:p>
          <a:p>
            <a:pPr algn="l">
              <a:lnSpc>
                <a:spcPct val="200000"/>
              </a:lnSpc>
            </a:pPr>
            <a:r>
              <a:rPr lang="en-US" altLang="zh-CN" sz="2400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	    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Java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：针对特定开发和岗位需求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  <a:p>
            <a:pPr algn="l">
              <a:lnSpc>
                <a:spcPct val="200000"/>
              </a:lnSpc>
            </a:pPr>
            <a:r>
              <a:rPr lang="en-US" altLang="zh-CN" sz="2400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	    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HTML/CSS/JS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：不可替代的前端技术，全栈能力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  <a:p>
            <a:pPr algn="l">
              <a:lnSpc>
                <a:spcPct val="200000"/>
              </a:lnSpc>
            </a:pPr>
            <a:r>
              <a:rPr lang="en-US" altLang="zh-CN" sz="2400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              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其他语言：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R/Go/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Matlab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等，特定领域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2247666" y="1131590"/>
            <a:ext cx="45328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人生苦短，我学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Python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8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如何看待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Python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语言？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BFB4F2-8B2E-4174-9F4F-7522426507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923678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掌握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抽象并求解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计算问题综合能力的语言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了解产业界解决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复杂计算问题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方法的语言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lvl="0">
              <a:lnSpc>
                <a:spcPct val="200000"/>
              </a:lnSpc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享受利用编程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将创新变为实现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乐趣的语言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3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如何看待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Python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语言？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Python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是最高产的程序设计语言及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……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3B3ACBF-4781-4599-B4AC-240A22E8A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/>
        </p:nvSpPr>
        <p:spPr>
          <a:xfrm>
            <a:off x="827584" y="1266895"/>
            <a:ext cx="7848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工具决定思维：关注工具变革的力量！</a:t>
            </a:r>
            <a:endParaRPr 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89" b="96620" l="2344" r="97852">
                        <a14:foregroundMark x1="10840" y1="66799" x2="10840" y2="66799"/>
                        <a14:foregroundMark x1="25391" y1="65408" x2="25391" y2="65408"/>
                        <a14:foregroundMark x1="43945" y1="54473" x2="43945" y2="54473"/>
                        <a14:foregroundMark x1="56738" y1="52485" x2="56738" y2="52485"/>
                        <a14:foregroundMark x1="88379" y1="59841" x2="88379" y2="59841"/>
                        <a14:foregroundMark x1="69531" y1="15706" x2="69531" y2="15706"/>
                        <a14:foregroundMark x1="77734" y1="62227" x2="77734" y2="622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1640" y="1707654"/>
            <a:ext cx="6480720" cy="3183400"/>
          </a:xfrm>
          <a:prstGeom prst="rect">
            <a:avLst/>
          </a:prstGeom>
        </p:spPr>
      </p:pic>
      <p:sp>
        <p:nvSpPr>
          <p:cNvPr id="3" name="Rectangle 12"/>
          <p:cNvSpPr/>
          <p:nvPr/>
        </p:nvSpPr>
        <p:spPr bwMode="auto">
          <a:xfrm>
            <a:off x="0" y="466205"/>
            <a:ext cx="9144000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>
              <a:lnSpc>
                <a:spcPct val="70000"/>
              </a:lnSpc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如何看待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Python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语言？</a:t>
            </a:r>
            <a:endParaRPr lang="en-US" sz="4000" b="1" dirty="0"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29221AA-CA1C-44DC-A7B7-627BC0A912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6960" y="1292957"/>
            <a:ext cx="8377487" cy="2658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程序设计是计算机可编程性的体现</a:t>
            </a: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生态语言、高级语言、汇编语言、机器语言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语言的发展历史：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开源开放</a:t>
            </a:r>
          </a:p>
          <a:p>
            <a:pPr algn="l">
              <a:lnSpc>
                <a:spcPct val="180000"/>
              </a:lnSpc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语言特点：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语法简洁、生态丰富、模式多样</a:t>
            </a:r>
          </a:p>
        </p:txBody>
      </p:sp>
      <p:sp>
        <p:nvSpPr>
          <p:cNvPr id="24" name="Rectangle 12"/>
          <p:cNvSpPr/>
          <p:nvPr/>
        </p:nvSpPr>
        <p:spPr bwMode="auto">
          <a:xfrm>
            <a:off x="1115616" y="555526"/>
            <a:ext cx="5544616" cy="72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单元小结：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Python 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语言概述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36249"/>
            <a:ext cx="799956" cy="79995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960FD5-F15B-4CFE-B6DC-ED0DF67F1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/>
          <p:nvPr/>
        </p:nvSpPr>
        <p:spPr bwMode="auto">
          <a:xfrm>
            <a:off x="0" y="1702692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lvl="0">
              <a:lnSpc>
                <a:spcPct val="150000"/>
              </a:lnSpc>
              <a:defRPr/>
            </a:pP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1.3 Python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开发环境配置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635896" y="3446448"/>
            <a:ext cx="2016224" cy="95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Gill Sans" panose="020B0502020104020203" charset="0"/>
            </a:endParaRPr>
          </a:p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6A55DA2-3E64-4EBF-9201-87D3418A6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2371312-52C9-493D-9DB2-AEB8D654C806}" type="slidenum">
              <a:rPr lang="zh-CN" altLang="en-US" smtClean="0"/>
              <a:t>35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Python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基本开发环境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IDLE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Python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官方提供  适用于小规模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程序开发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938340"/>
            <a:ext cx="9144000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官方环境：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解释器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+ IDLE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开发环境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轻量级：只有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20~30MB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，使用灵活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功能丰富：编辑器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+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交互环境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+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标准库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+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库安装工具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…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F50FA6-6086-4058-856C-9B41077A0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Python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基本开发环境：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IDLE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Python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官方提供  适用于小规模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程序开发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938340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下载地址：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	www.python.org/downloads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或者：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	www.python123.io/downloads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00C214B-14A2-4445-892D-46E743F57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Python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的两种编程方式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938340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交互式：对每个输入语句即时运行结果，适合语法练习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文件式：批量执行一组语句并运行结果，编程的主要方式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B9A767-CF91-4686-9A34-84F489449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交互式运行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对每个输入语句即时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运行结果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61" y="1805893"/>
            <a:ext cx="6435301" cy="295755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E117DA-B6EF-4604-B400-FBFB83E9B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章节内容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1338507"/>
            <a:ext cx="5020136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eaLnBrk="1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         </a:t>
            </a:r>
            <a:r>
              <a:rPr lang="en-US" altLang="zh-CN" sz="24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- 1.1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计算机的概念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  <a:p>
            <a:pPr marL="0" marR="0" indent="0" algn="l" defTabSz="914400" eaLnBrk="1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         </a:t>
            </a:r>
            <a:r>
              <a:rPr lang="en-US" altLang="zh-CN" sz="24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- 1.2 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Python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语言概述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  <a:p>
            <a:pPr marL="0" marR="0" indent="0" algn="l" defTabSz="914400" eaLnBrk="1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         </a:t>
            </a:r>
            <a:r>
              <a:rPr lang="en-US" altLang="zh-CN" sz="24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- 1.3 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Python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开发环境配置</a:t>
            </a:r>
            <a:r>
              <a:rPr lang="zh-CN" altLang="en-US" sz="24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 </a:t>
            </a:r>
            <a:endParaRPr lang="en-US" altLang="zh-CN" sz="2400" b="1" dirty="0">
              <a:solidFill>
                <a:srgbClr val="007FD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9952" y="1325734"/>
            <a:ext cx="4663440" cy="2249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eaLnBrk="1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         </a:t>
            </a:r>
            <a:r>
              <a:rPr lang="en-US" altLang="zh-CN" sz="24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- 1.4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程序编写和问题求解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  <a:p>
            <a:pPr marL="0" marR="0" indent="0" algn="l" defTabSz="914400" eaLnBrk="1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         </a:t>
            </a:r>
            <a:r>
              <a:rPr lang="en-US" altLang="zh-CN" sz="24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- 1.5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算法和计算思维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  <a:p>
            <a:pPr algn="l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         </a:t>
            </a:r>
            <a:r>
              <a:rPr lang="en-US" altLang="zh-CN" sz="24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- 1.6</a:t>
            </a:r>
            <a:r>
              <a:rPr lang="zh-CN" altLang="en-US" sz="24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Python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程序认知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  <a:p>
            <a:pPr algn="l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         </a:t>
            </a:r>
            <a:r>
              <a:rPr lang="en-US" altLang="zh-CN" sz="24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- 1.7</a:t>
            </a:r>
            <a:r>
              <a:rPr lang="zh-CN" altLang="en-US" sz="24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计算机编程</a:t>
            </a:r>
            <a:endParaRPr lang="zh-CN" altLang="en-US" sz="24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9DC64C0-78CC-415A-A674-E8CEB66BF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文件式运行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批量执行一组语句并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运行结果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13380"/>
            <a:ext cx="3662630" cy="303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703653"/>
            <a:ext cx="4930482" cy="3045727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4D5E6F5-BD0D-4C22-BC3A-EAA822D82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Python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开发环境：</a:t>
            </a:r>
            <a:r>
              <a:rPr 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Anaconda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1059783"/>
            <a:ext cx="91440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467E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便捷获取包且对包能够进行管理，对环境可以统一管理</a:t>
            </a:r>
          </a:p>
        </p:txBody>
      </p:sp>
      <p:sp>
        <p:nvSpPr>
          <p:cNvPr id="5" name="矩形 4"/>
          <p:cNvSpPr/>
          <p:nvPr/>
        </p:nvSpPr>
        <p:spPr>
          <a:xfrm>
            <a:off x="262890" y="1995805"/>
            <a:ext cx="8618855" cy="24098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lang="zh-CN" altLang="en-US" sz="2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包管理工具：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pip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、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c</a:t>
            </a:r>
            <a:r>
              <a:rPr lang="en-US" sz="22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onda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预装科学计算库：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Numpy, Pandas, SciPy, Matplotlib, Seaborn, Scikit-learn, TensorFlow, Pytorch...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虚拟环境管理：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创建隔离的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Python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环境，避免不同项目的依赖冲突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4045905"/>
            <a:ext cx="914400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45720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下载地址：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	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https://www.anaconda.com/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rcRect l="8432" r="8481"/>
          <a:stretch>
            <a:fillRect/>
          </a:stretch>
        </p:blipFill>
        <p:spPr>
          <a:xfrm>
            <a:off x="35560" y="51435"/>
            <a:ext cx="5417820" cy="2769235"/>
          </a:xfrm>
          <a:prstGeom prst="rect">
            <a:avLst/>
          </a:prstGeom>
          <a:effectLst>
            <a:outerShdw blurRad="63500" sx="99000" sy="99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365" y="1820545"/>
            <a:ext cx="4520565" cy="2544445"/>
          </a:xfrm>
          <a:prstGeom prst="rect">
            <a:avLst/>
          </a:prstGeom>
          <a:effectLst>
            <a:outerShdw blurRad="63500" sx="99000" sy="99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Python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开发环境：</a:t>
            </a:r>
            <a:r>
              <a:rPr 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Spyder</a:t>
            </a:r>
          </a:p>
        </p:txBody>
      </p:sp>
      <p:sp>
        <p:nvSpPr>
          <p:cNvPr id="5" name="矩形 4"/>
          <p:cNvSpPr/>
          <p:nvPr/>
        </p:nvSpPr>
        <p:spPr>
          <a:xfrm>
            <a:off x="387350" y="915670"/>
            <a:ext cx="836930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67EA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Spyder (Scientific PYthon Development EnviRonment)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67EA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是一个强大的交互式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67EA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Python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67EA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语言开发环境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175" y="1707515"/>
            <a:ext cx="5231765" cy="3095625"/>
          </a:xfrm>
          <a:prstGeom prst="rect">
            <a:avLst/>
          </a:prstGeom>
          <a:effectLst>
            <a:outerShdw blurRad="63500" sx="99000" sy="99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Python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开发环境：</a:t>
            </a:r>
            <a:r>
              <a:rPr 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Jupyter Lab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10210" y="873760"/>
            <a:ext cx="841184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altLang="zh-CN" sz="2400" b="1" i="0">
                <a:solidFill>
                  <a:srgbClr val="467E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JupyterLab</a:t>
            </a:r>
            <a:r>
              <a:rPr lang="zh-CN" altLang="en-US" sz="2400" b="1" i="0">
                <a:solidFill>
                  <a:srgbClr val="467E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是一个用于</a:t>
            </a:r>
            <a:r>
              <a:rPr lang="en-US" altLang="zh-CN" sz="2400" b="1" i="0">
                <a:solidFill>
                  <a:srgbClr val="467E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JupyterNotebook</a:t>
            </a:r>
            <a:r>
              <a:rPr lang="zh-CN" altLang="en-US" sz="2400" b="1" i="0">
                <a:solidFill>
                  <a:srgbClr val="467E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、代码和数据并基于</a:t>
            </a:r>
            <a:r>
              <a:rPr lang="en-US" altLang="zh-CN" sz="2400" b="1" i="0">
                <a:solidFill>
                  <a:srgbClr val="467E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</a:t>
            </a:r>
            <a:r>
              <a:rPr lang="zh-CN" altLang="en-US" sz="2400" b="1" i="0">
                <a:solidFill>
                  <a:srgbClr val="467E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的交互式开发环境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7360" y="1995805"/>
            <a:ext cx="8251190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zh-CN" altLang="en-US" sz="2000" b="1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交互性强</a:t>
            </a:r>
            <a:r>
              <a:rPr lang="zh-CN" altLang="en-US" sz="20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20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Jupyter Notebook</a:t>
            </a:r>
            <a:r>
              <a:rPr lang="zh-CN" altLang="en-US" sz="20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将代码、文本和可视化内容结合，在编写代码时，能够立即看到运行结果。</a:t>
            </a:r>
          </a:p>
          <a:p>
            <a:pPr marL="285750" indent="-285750" algn="l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zh-CN" altLang="en-US" sz="2000" b="1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方便学习与教学</a:t>
            </a:r>
            <a:r>
              <a:rPr lang="zh-CN" altLang="en-US" sz="20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：可以在代码旁边添加详细的注释和讲解，形成一个完整的学习笔记。</a:t>
            </a:r>
          </a:p>
          <a:p>
            <a:pPr marL="285750" indent="-285750" algn="l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zh-CN" altLang="en-US" sz="2000" b="1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支持多种编程语言</a:t>
            </a:r>
            <a:r>
              <a:rPr lang="zh-CN" altLang="en-US" sz="20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：除了</a:t>
            </a:r>
            <a:r>
              <a:rPr lang="en-US" altLang="zh-CN" sz="20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Python</a:t>
            </a:r>
            <a:r>
              <a:rPr lang="zh-CN" altLang="en-US" sz="20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20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Jupyter Notebook</a:t>
            </a:r>
            <a:r>
              <a:rPr lang="zh-CN" altLang="en-US" sz="20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，还支持</a:t>
            </a:r>
            <a:r>
              <a:rPr lang="en-US" altLang="zh-CN" sz="20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</a:t>
            </a:r>
            <a:r>
              <a:rPr lang="zh-CN" altLang="en-US" sz="20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0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Julia</a:t>
            </a:r>
            <a:r>
              <a:rPr lang="zh-CN" altLang="en-US" sz="2000" b="0" i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等多种编程语言。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开发环境：</a:t>
            </a:r>
            <a:r>
              <a:rPr 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Jupyter Lab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" y="1059815"/>
            <a:ext cx="4809490" cy="1631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60" y="2211705"/>
            <a:ext cx="4830445" cy="25101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l="12676" r="13393"/>
          <a:stretch>
            <a:fillRect/>
          </a:stretch>
        </p:blipFill>
        <p:spPr>
          <a:xfrm>
            <a:off x="3491865" y="1059815"/>
            <a:ext cx="5410200" cy="35934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VSCode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：</a:t>
            </a: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Visual </a:t>
            </a:r>
            <a:r>
              <a:rPr lang="en-US" altLang="zh-CN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Studio Code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54" y="1779662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微软出品，与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Visual Studio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同质量的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专业级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开发工具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跨平台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免费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工具：支持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Windows/Linux/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MacOS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编辑器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模式：轻量级、功能丰富、可扩展性强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…</a:t>
            </a:r>
          </a:p>
        </p:txBody>
      </p:sp>
      <p:sp>
        <p:nvSpPr>
          <p:cNvPr id="6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Python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开发环境：</a:t>
            </a:r>
            <a:r>
              <a:rPr lang="en-US" altLang="zh-CN" sz="36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VSCode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C25F720-5306-4AFE-BC26-D1D6239AE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Python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开发环境：</a:t>
            </a:r>
            <a:r>
              <a:rPr lang="en-US" altLang="zh-CN" sz="36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VSCode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第一步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：安装</a:t>
            </a: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IDLE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环境；第二步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：安装</a:t>
            </a:r>
            <a:r>
              <a:rPr lang="en-US" altLang="zh-CN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VSCode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530" y="1938340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下载地址：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	 https://code.visualstudio.com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工具大小约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50MB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ACA0E70-6E05-438A-B4DD-1580D653B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45339"/>
            <a:ext cx="8208912" cy="478817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DF04F9-8BE8-4514-9861-5A6FEAE1A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3568" y="1574874"/>
            <a:ext cx="8352928" cy="2658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编程方式：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交互式、文件式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Python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基本开发环境：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IDLE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高级开发环境：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Ananconda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Spyder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、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Jupyter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、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VSCode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24" name="Rectangle 12"/>
          <p:cNvSpPr/>
          <p:nvPr/>
        </p:nvSpPr>
        <p:spPr bwMode="auto">
          <a:xfrm>
            <a:off x="1115616" y="555526"/>
            <a:ext cx="6336704" cy="72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单元小结：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Python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开发环境配置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36249"/>
            <a:ext cx="799956" cy="79995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752CF87-67C2-4902-AC91-19BDB1941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学习目标</a:t>
            </a:r>
          </a:p>
        </p:txBody>
      </p:sp>
      <p:sp>
        <p:nvSpPr>
          <p:cNvPr id="6" name="矩形 5"/>
          <p:cNvSpPr/>
          <p:nvPr/>
        </p:nvSpPr>
        <p:spPr>
          <a:xfrm>
            <a:off x="3779912" y="1048340"/>
            <a:ext cx="5204608" cy="409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eaLnBrk="1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en-US" altLang="zh-CN" sz="22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(1) </a:t>
            </a:r>
            <a:r>
              <a: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了解计算机技术的发展历程</a:t>
            </a:r>
            <a:endParaRPr lang="en-US" altLang="zh-CN" sz="2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  <a:p>
            <a:pPr marL="0" marR="0" indent="0" algn="l" defTabSz="914400" eaLnBrk="1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en-US" altLang="zh-CN" sz="22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(2) </a:t>
            </a:r>
            <a:r>
              <a: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了解 </a:t>
            </a:r>
            <a:r>
              <a:rPr lang="en-US" altLang="zh-CN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Python </a:t>
            </a:r>
            <a:r>
              <a: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语言的发展及特点</a:t>
            </a:r>
            <a:endParaRPr lang="en-US" altLang="zh-CN" sz="2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  <a:p>
            <a:pPr marL="0" marR="0" indent="0" algn="l" defTabSz="914400" eaLnBrk="1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en-US" altLang="zh-CN" sz="22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(3) </a:t>
            </a:r>
            <a:r>
              <a: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掌握 </a:t>
            </a:r>
            <a:r>
              <a:rPr lang="en-US" altLang="zh-CN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Python </a:t>
            </a:r>
            <a:r>
              <a: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开发环境的配置方法</a:t>
            </a:r>
            <a:endParaRPr lang="en-US" altLang="zh-CN" sz="2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  <a:p>
            <a:pPr marL="0" marR="0" indent="0" algn="l" defTabSz="914400" eaLnBrk="1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en-US" altLang="zh-CN" sz="22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(4) </a:t>
            </a:r>
            <a:r>
              <a: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掌握 </a:t>
            </a:r>
            <a:r>
              <a:rPr lang="en-US" altLang="zh-CN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IPO </a:t>
            </a:r>
            <a:r>
              <a: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程序编写方法</a:t>
            </a:r>
            <a:endParaRPr lang="en-US" altLang="zh-CN" sz="2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  <a:p>
            <a:pPr marL="0" marR="0" indent="0" algn="l" defTabSz="914400" eaLnBrk="1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en-US" altLang="zh-CN" sz="22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(5) </a:t>
            </a:r>
            <a:r>
              <a: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理解算法与计算思维的概念</a:t>
            </a:r>
            <a:endParaRPr lang="en-US" altLang="zh-CN" sz="2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  <a:p>
            <a:pPr marL="0" marR="0" indent="0" algn="l" defTabSz="914400" eaLnBrk="1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en-US" altLang="zh-CN" sz="22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(6) </a:t>
            </a:r>
            <a:r>
              <a: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掌握简单 </a:t>
            </a:r>
            <a:r>
              <a:rPr lang="en-US" altLang="zh-CN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Python </a:t>
            </a:r>
            <a:r>
              <a: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程序的运行方法</a:t>
            </a:r>
            <a:endParaRPr lang="en-US" altLang="zh-CN" sz="2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  <a:p>
            <a:pPr marL="0" marR="0" indent="0" algn="l" defTabSz="914400" eaLnBrk="1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en-US" altLang="zh-CN" sz="2200" b="1" dirty="0">
                <a:solidFill>
                  <a:srgbClr val="007F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(7) </a:t>
            </a:r>
            <a:r>
              <a: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了解编程语言的两种执行方式</a:t>
            </a:r>
          </a:p>
          <a:p>
            <a:pPr marL="0" marR="0" indent="0" algn="l" defTabSz="914400" eaLnBrk="1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endParaRPr lang="en-US" altLang="zh-CN" sz="2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001301"/>
            <a:ext cx="1882671" cy="175515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F478B7-696E-41D0-822D-D8F3F487F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/>
          <p:nvPr/>
        </p:nvSpPr>
        <p:spPr bwMode="auto">
          <a:xfrm>
            <a:off x="0" y="1702692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lvl="0">
              <a:lnSpc>
                <a:spcPct val="150000"/>
              </a:lnSpc>
              <a:defRPr/>
            </a:pP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1.4 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程序编写和问题求解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7794E00-C48E-4021-B177-6B77981E52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2371312-52C9-493D-9DB2-AEB8D654C806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IPO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程序编写方法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程序的基本编写方法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87624" y="1938340"/>
            <a:ext cx="6480720" cy="2196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Input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输入，程序的输入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P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Process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处理，程序的主要逻辑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O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Output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输出，程序的输出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AE560A-E0C4-45C3-9B7A-3F6E82596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理解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IPO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输入 </a:t>
            </a: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Input</a:t>
            </a:r>
          </a:p>
        </p:txBody>
      </p:sp>
      <p:sp>
        <p:nvSpPr>
          <p:cNvPr id="5" name="矩形 4"/>
          <p:cNvSpPr/>
          <p:nvPr/>
        </p:nvSpPr>
        <p:spPr>
          <a:xfrm>
            <a:off x="486588" y="1737571"/>
            <a:ext cx="8280920" cy="2073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程序的输入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文件输入、网络输入、控制台输入、交互界面输入、内部参数输入等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输入是一个程序的开始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B6B2A9-2203-468F-A078-2E0B4494B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79256" y="1779662"/>
            <a:ext cx="8712460" cy="2183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程序的输出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控制台输出、图形输出、文件输出、网络输出、操作系统内部变量输出等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输出是程序展示运算结果的方式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理解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IPO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输出 </a:t>
            </a: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Output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7681483-918D-4295-87A7-3D3A5BA615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理解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IPO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处理 </a:t>
            </a: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Process</a:t>
            </a:r>
          </a:p>
        </p:txBody>
      </p:sp>
      <p:sp>
        <p:nvSpPr>
          <p:cNvPr id="5" name="矩形 4"/>
          <p:cNvSpPr/>
          <p:nvPr/>
        </p:nvSpPr>
        <p:spPr>
          <a:xfrm>
            <a:off x="791580" y="1938340"/>
            <a:ext cx="75608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处理是程序对输入数据进行计算产生输出结果的过程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处理方法统称为算法，它是程序最重要的部分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算法是一个程序的灵魂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E7523B9-B56B-4B3E-9275-C63945842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问题的计算部分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一个待解决问题中，可以用程序辅助完成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的部分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1580" y="1938340"/>
            <a:ext cx="75608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计算机只能解决计算问题，即问题的计算部分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一个问题可能有多种角度理解，产生不同的计算部分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问题的计算部分一般都有输入、处理和输出过程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0B54DA-849B-422B-BC91-1E4617A60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编程解决问题的步骤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6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个步骤</a:t>
            </a: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 (</a:t>
            </a:r>
            <a:r>
              <a:rPr lang="en-US" altLang="zh-CN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1-3)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85392" y="1943567"/>
            <a:ext cx="6373216" cy="2196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分析问题：分析问题的计算部分，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想清楚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划分边界：划分问题的功能边界，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规划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IPO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设计算法：设计问题的求解算法，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关注算法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2B2FF40-D08D-436F-AB73-9F3A1682B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85392" y="1943567"/>
            <a:ext cx="6516724" cy="2196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编写程序：编写问题的计算程序，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编程序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调试测试：调试程序使正确运行，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运行调试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升级维护：适应问题的升级维护，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更新完善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使用计算机解决问题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6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个步骤 </a:t>
            </a: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(4-6)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E1CE965-5ADF-475F-BE38-BBCCD587B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求解计算问题的精简步骤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3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个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精简步骤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85392" y="1938340"/>
            <a:ext cx="75608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确定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IPO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：明确计算部分及功能边界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D9843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编写程序：将计算求解的设计变成现实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D9843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调试程序：确保程序按照正确逻辑能够正确运行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D9843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26C0F71-D968-4B45-9A4C-F737E78A2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763688" y="1574874"/>
            <a:ext cx="6085762" cy="1993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IPO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：输入、处理、输出</a:t>
            </a: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问题的计算部分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编程解决问题的步骤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7" name="Rectangle 12"/>
          <p:cNvSpPr/>
          <p:nvPr/>
        </p:nvSpPr>
        <p:spPr bwMode="auto">
          <a:xfrm>
            <a:off x="1115616" y="555526"/>
            <a:ext cx="6480720" cy="72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单元小结：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ebas Neue" charset="0"/>
              </a:rPr>
              <a:t>程序编写和问题求解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36249"/>
            <a:ext cx="799956" cy="79995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8C6E5E9-E9BD-4767-B877-DBBD42FF6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/>
          <p:nvPr/>
        </p:nvSpPr>
        <p:spPr bwMode="auto">
          <a:xfrm>
            <a:off x="0" y="1702692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lvl="0">
              <a:lnSpc>
                <a:spcPct val="150000"/>
              </a:lnSpc>
              <a:defRPr/>
            </a:pP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1.1 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计算机的概念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635896" y="3446448"/>
            <a:ext cx="2016224" cy="95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Gill Sans" panose="020B0502020104020203" charset="0"/>
            </a:endParaRPr>
          </a:p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06EAE97-FB4C-4212-89F1-AB236E9F9C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2371312-52C9-493D-9DB2-AEB8D654C80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/>
          <p:nvPr/>
        </p:nvSpPr>
        <p:spPr bwMode="auto">
          <a:xfrm>
            <a:off x="0" y="1702692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lvl="0">
              <a:lnSpc>
                <a:spcPct val="150000"/>
              </a:lnSpc>
              <a:defRPr/>
            </a:pP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1.5 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算法与计算思维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0BE348A-66AD-476A-8E71-1B1EAE785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2371312-52C9-493D-9DB2-AEB8D654C806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算法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完成特定计算的一组有限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指令序列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5576" y="1938340"/>
            <a:ext cx="8604448" cy="145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用于描述计算流程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通常采用伪代码、流程图和程序等方法描述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AB2759-F5DB-4197-9CA3-3A1182524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流程图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采用系列图形、线条和文字描述算法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的方式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29" y="1757550"/>
            <a:ext cx="6426530" cy="10287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147814"/>
            <a:ext cx="4864350" cy="113035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56792" y="2759310"/>
            <a:ext cx="98985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起止框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188050" y="2759310"/>
            <a:ext cx="98985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判断框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790484" y="2772807"/>
            <a:ext cx="98985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处理框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189326" y="2774698"/>
            <a:ext cx="14534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输入输出框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546648" y="4160686"/>
            <a:ext cx="98985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注释框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4143295" y="4160686"/>
            <a:ext cx="98985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defRPr>
            </a:lvl1pPr>
          </a:lstStyle>
          <a:p>
            <a:r>
              <a:rPr lang="zh-CN" altLang="en-US" dirty="0"/>
              <a:t>流向线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780340" y="4160686"/>
            <a:ext cx="98985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defRPr>
            </a:lvl1pPr>
          </a:lstStyle>
          <a:p>
            <a:r>
              <a:rPr lang="zh-CN" altLang="en-US" dirty="0"/>
              <a:t>连接点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7A7C0F-7C27-455F-8C49-69D9784AE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1275606"/>
            <a:ext cx="2016224" cy="3367411"/>
          </a:xfrm>
          <a:prstGeom prst="rect">
            <a:avLst/>
          </a:prstGeom>
        </p:spPr>
      </p:pic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流程图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87624" y="1938340"/>
            <a:ext cx="5112568" cy="145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例如：计算正整数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之间所有整数的算术和，采用循环累加方法求解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采用系列图形、线条和文字描述算法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的方式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4BAD435-A132-4CBC-A512-764807E4F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控制结构</a:t>
            </a:r>
          </a:p>
        </p:txBody>
      </p:sp>
      <p:sp>
        <p:nvSpPr>
          <p:cNvPr id="5" name="矩形 4"/>
          <p:cNvSpPr/>
          <p:nvPr/>
        </p:nvSpPr>
        <p:spPr>
          <a:xfrm>
            <a:off x="2051720" y="1938340"/>
            <a:ext cx="6624736" cy="145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顺序结构、分支结构和循环结构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algn="l">
              <a:lnSpc>
                <a:spcPct val="20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表达计算过程的基本方式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算法由</a:t>
            </a: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3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种基本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控制结构组成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C23C95D-CE97-4839-A7D5-968C7F77C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控制结构：顺序结构</a:t>
            </a:r>
          </a:p>
        </p:txBody>
      </p:sp>
      <p:sp>
        <p:nvSpPr>
          <p:cNvPr id="5" name="矩形 4"/>
          <p:cNvSpPr/>
          <p:nvPr/>
        </p:nvSpPr>
        <p:spPr>
          <a:xfrm>
            <a:off x="2051720" y="2155500"/>
            <a:ext cx="5688632" cy="719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顺序结构是算法的基础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按照线性顺序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依次执行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6948264" y="2256523"/>
            <a:ext cx="0" cy="216000"/>
          </a:xfrm>
          <a:prstGeom prst="line">
            <a:avLst/>
          </a:prstGeom>
          <a:blipFill dpi="0" rotWithShape="0">
            <a:blip/>
            <a:srcRect/>
            <a:tile tx="0" ty="0" sx="100000" sy="100000" flip="none" algn="tl"/>
          </a:blip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6" name="组合 5"/>
          <p:cNvGrpSpPr/>
          <p:nvPr/>
        </p:nvGrpSpPr>
        <p:grpSpPr>
          <a:xfrm>
            <a:off x="6385446" y="2488408"/>
            <a:ext cx="1126961" cy="325176"/>
            <a:chOff x="3003294" y="2180102"/>
            <a:chExt cx="1299868" cy="356517"/>
          </a:xfrm>
        </p:grpSpPr>
        <p:sp>
          <p:nvSpPr>
            <p:cNvPr id="7" name="矩形 6"/>
            <p:cNvSpPr/>
            <p:nvPr/>
          </p:nvSpPr>
          <p:spPr>
            <a:xfrm>
              <a:off x="3024735" y="2187976"/>
              <a:ext cx="1276144" cy="337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语句块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1&gt;</a:t>
              </a:r>
              <a:endParaRPr lang="zh-CN" altLang="en-US" sz="1400" dirty="0"/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3003294" y="2180102"/>
              <a:ext cx="1299868" cy="356517"/>
            </a:xfrm>
            <a:prstGeom prst="rect">
              <a:avLst/>
            </a:prstGeom>
            <a:noFill/>
            <a:ln w="25400" cap="flat" cmpd="sng" algn="ctr">
              <a:solidFill>
                <a:srgbClr val="FF7C1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endParaRPr>
            </a:p>
          </p:txBody>
        </p:sp>
      </p:grpSp>
      <p:cxnSp>
        <p:nvCxnSpPr>
          <p:cNvPr id="9" name="直接连接符 8"/>
          <p:cNvCxnSpPr/>
          <p:nvPr/>
        </p:nvCxnSpPr>
        <p:spPr bwMode="auto">
          <a:xfrm>
            <a:off x="6949926" y="2825871"/>
            <a:ext cx="0" cy="216000"/>
          </a:xfrm>
          <a:prstGeom prst="line">
            <a:avLst/>
          </a:prstGeom>
          <a:blipFill dpi="0" rotWithShape="0">
            <a:blip/>
            <a:srcRect/>
            <a:tile tx="0" ty="0" sx="100000" sy="100000" flip="none" algn="tl"/>
          </a:blip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0" name="组合 9"/>
          <p:cNvGrpSpPr/>
          <p:nvPr/>
        </p:nvGrpSpPr>
        <p:grpSpPr>
          <a:xfrm>
            <a:off x="6385446" y="3048587"/>
            <a:ext cx="1126961" cy="326807"/>
            <a:chOff x="3003294" y="2180102"/>
            <a:chExt cx="1299868" cy="356517"/>
          </a:xfrm>
        </p:grpSpPr>
        <p:sp>
          <p:nvSpPr>
            <p:cNvPr id="11" name="矩形 10"/>
            <p:cNvSpPr/>
            <p:nvPr/>
          </p:nvSpPr>
          <p:spPr>
            <a:xfrm>
              <a:off x="3024735" y="2187976"/>
              <a:ext cx="1276144" cy="3357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语句块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2&gt;</a:t>
              </a:r>
              <a:endParaRPr lang="zh-CN" altLang="en-US" sz="1400" dirty="0"/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3003294" y="2180102"/>
              <a:ext cx="1299868" cy="356517"/>
            </a:xfrm>
            <a:prstGeom prst="rect">
              <a:avLst/>
            </a:prstGeom>
            <a:noFill/>
            <a:ln w="25400" cap="flat" cmpd="sng" algn="ctr">
              <a:solidFill>
                <a:srgbClr val="FF7C1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 bwMode="auto">
          <a:xfrm>
            <a:off x="6949926" y="3381288"/>
            <a:ext cx="0" cy="216000"/>
          </a:xfrm>
          <a:prstGeom prst="line">
            <a:avLst/>
          </a:prstGeom>
          <a:blipFill dpi="0" rotWithShape="0">
            <a:blip/>
            <a:srcRect/>
            <a:tile tx="0" ty="0" sx="100000" sy="100000" flip="none" algn="tl"/>
          </a:blip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D014A7-8F1E-4E58-A704-685A14AA3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65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控制结构：分支结构</a:t>
            </a:r>
          </a:p>
        </p:txBody>
      </p:sp>
      <p:sp>
        <p:nvSpPr>
          <p:cNvPr id="5" name="矩形 4"/>
          <p:cNvSpPr/>
          <p:nvPr/>
        </p:nvSpPr>
        <p:spPr>
          <a:xfrm>
            <a:off x="2051720" y="2155500"/>
            <a:ext cx="5688632" cy="719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单分支、二分支、多分支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根据条件判断结构而选择不同向前执行路径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cxnSp>
        <p:nvCxnSpPr>
          <p:cNvPr id="14" name="直接连接符 13"/>
          <p:cNvCxnSpPr>
            <a:stCxn id="23" idx="2"/>
          </p:cNvCxnSpPr>
          <p:nvPr/>
        </p:nvCxnSpPr>
        <p:spPr bwMode="auto">
          <a:xfrm flipH="1">
            <a:off x="6218332" y="3411961"/>
            <a:ext cx="1001" cy="285700"/>
          </a:xfrm>
          <a:prstGeom prst="line">
            <a:avLst/>
          </a:prstGeom>
          <a:blipFill dpi="0" rotWithShape="0">
            <a:blip/>
            <a:srcRect/>
            <a:tile tx="0" ty="0" sx="100000" sy="100000" flip="none" algn="tl"/>
          </a:blip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/>
        </p:nvCxnSpPr>
        <p:spPr bwMode="auto">
          <a:xfrm>
            <a:off x="6214571" y="2684819"/>
            <a:ext cx="180000" cy="966"/>
          </a:xfrm>
          <a:prstGeom prst="line">
            <a:avLst/>
          </a:prstGeom>
          <a:blipFill dpi="0" rotWithShape="0">
            <a:blip/>
            <a:srcRect/>
            <a:tile tx="0" ty="0" sx="100000" sy="100000" flip="none" algn="tl"/>
          </a:blip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流程图: 决策 15"/>
          <p:cNvSpPr/>
          <p:nvPr/>
        </p:nvSpPr>
        <p:spPr bwMode="auto">
          <a:xfrm>
            <a:off x="6402994" y="2449601"/>
            <a:ext cx="1380852" cy="475198"/>
          </a:xfrm>
          <a:prstGeom prst="flowChartDecision">
            <a:avLst/>
          </a:prstGeom>
          <a:noFill/>
          <a:ln w="25400" cap="flat" cmpd="sng" algn="ctr">
            <a:solidFill>
              <a:srgbClr val="FF7C1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charset="0"/>
              <a:ea typeface="ヒラギノ角ゴ ProN W3" panose="020B0300000000000000" charset="-128"/>
              <a:cs typeface="ヒラギノ角ゴ ProN W3" panose="020B0300000000000000" charset="-128"/>
              <a:sym typeface="Gill Sans" panose="020B0502020104020203" charset="0"/>
            </a:endParaRPr>
          </a:p>
        </p:txBody>
      </p:sp>
      <p:cxnSp>
        <p:nvCxnSpPr>
          <p:cNvPr id="17" name="直接连接符 16"/>
          <p:cNvCxnSpPr/>
          <p:nvPr/>
        </p:nvCxnSpPr>
        <p:spPr bwMode="auto">
          <a:xfrm flipH="1" flipV="1">
            <a:off x="6208355" y="3695343"/>
            <a:ext cx="1767850" cy="2318"/>
          </a:xfrm>
          <a:prstGeom prst="line">
            <a:avLst/>
          </a:prstGeom>
          <a:blipFill dpi="0" rotWithShape="0">
            <a:blip/>
            <a:srcRect/>
            <a:tile tx="0" ty="0" sx="100000" sy="100000" flip="none" algn="tl"/>
          </a:blip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矩形 17"/>
          <p:cNvSpPr/>
          <p:nvPr/>
        </p:nvSpPr>
        <p:spPr>
          <a:xfrm>
            <a:off x="6470206" y="2521098"/>
            <a:ext cx="12241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45760" y="2346265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endParaRPr lang="zh-CN" altLang="en-US" sz="1600" dirty="0">
              <a:solidFill>
                <a:srgbClr val="0070C0"/>
              </a:solidFill>
            </a:endParaRPr>
          </a:p>
        </p:txBody>
      </p:sp>
      <p:cxnSp>
        <p:nvCxnSpPr>
          <p:cNvPr id="20" name="直接连接符 19"/>
          <p:cNvCxnSpPr>
            <a:endCxn id="23" idx="0"/>
          </p:cNvCxnSpPr>
          <p:nvPr/>
        </p:nvCxnSpPr>
        <p:spPr bwMode="auto">
          <a:xfrm>
            <a:off x="6219333" y="2673763"/>
            <a:ext cx="0" cy="413022"/>
          </a:xfrm>
          <a:prstGeom prst="line">
            <a:avLst/>
          </a:prstGeom>
          <a:blipFill dpi="0" rotWithShape="0">
            <a:blip/>
            <a:srcRect/>
            <a:tile tx="0" ty="0" sx="100000" sy="100000" flip="none" algn="tl"/>
          </a:blip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21" name="组合 20"/>
          <p:cNvGrpSpPr/>
          <p:nvPr/>
        </p:nvGrpSpPr>
        <p:grpSpPr>
          <a:xfrm>
            <a:off x="5655852" y="3086785"/>
            <a:ext cx="1126961" cy="325176"/>
            <a:chOff x="3003294" y="2180102"/>
            <a:chExt cx="1299868" cy="356517"/>
          </a:xfrm>
        </p:grpSpPr>
        <p:sp>
          <p:nvSpPr>
            <p:cNvPr id="22" name="矩形 21"/>
            <p:cNvSpPr/>
            <p:nvPr/>
          </p:nvSpPr>
          <p:spPr>
            <a:xfrm>
              <a:off x="3024736" y="2187976"/>
              <a:ext cx="1276144" cy="337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语句块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1&gt;</a:t>
              </a:r>
              <a:endParaRPr lang="zh-CN" altLang="en-US" sz="1400" dirty="0"/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3003294" y="2180102"/>
              <a:ext cx="1299868" cy="356517"/>
            </a:xfrm>
            <a:prstGeom prst="rect">
              <a:avLst/>
            </a:prstGeom>
            <a:noFill/>
            <a:ln w="25400" cap="flat" cmpd="sng" algn="ctr">
              <a:solidFill>
                <a:srgbClr val="FF7C1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404420" y="3090766"/>
            <a:ext cx="1126961" cy="326807"/>
            <a:chOff x="3003294" y="2180102"/>
            <a:chExt cx="1299868" cy="356517"/>
          </a:xfrm>
        </p:grpSpPr>
        <p:sp>
          <p:nvSpPr>
            <p:cNvPr id="25" name="矩形 24"/>
            <p:cNvSpPr/>
            <p:nvPr/>
          </p:nvSpPr>
          <p:spPr>
            <a:xfrm>
              <a:off x="3024736" y="2187976"/>
              <a:ext cx="1276144" cy="3357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语句块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2&gt;</a:t>
              </a:r>
              <a:endParaRPr lang="zh-CN" altLang="en-US" sz="1400" dirty="0"/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3003294" y="2180102"/>
              <a:ext cx="1299868" cy="356517"/>
            </a:xfrm>
            <a:prstGeom prst="rect">
              <a:avLst/>
            </a:prstGeom>
            <a:noFill/>
            <a:ln w="25400" cap="flat" cmpd="sng" algn="ctr">
              <a:solidFill>
                <a:srgbClr val="FF7C1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endParaRPr>
            </a:p>
          </p:txBody>
        </p:sp>
      </p:grpSp>
      <p:cxnSp>
        <p:nvCxnSpPr>
          <p:cNvPr id="27" name="直接连接符 26"/>
          <p:cNvCxnSpPr/>
          <p:nvPr/>
        </p:nvCxnSpPr>
        <p:spPr bwMode="auto">
          <a:xfrm flipV="1">
            <a:off x="7786227" y="2684819"/>
            <a:ext cx="180000" cy="882"/>
          </a:xfrm>
          <a:prstGeom prst="line">
            <a:avLst/>
          </a:prstGeom>
          <a:blipFill dpi="0" rotWithShape="0">
            <a:blip/>
            <a:srcRect/>
            <a:tile tx="0" ty="0" sx="100000" sy="100000" flip="none" algn="tl"/>
          </a:blip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直接连接符 27"/>
          <p:cNvCxnSpPr/>
          <p:nvPr/>
        </p:nvCxnSpPr>
        <p:spPr bwMode="auto">
          <a:xfrm>
            <a:off x="7967506" y="2673763"/>
            <a:ext cx="435" cy="408067"/>
          </a:xfrm>
          <a:prstGeom prst="line">
            <a:avLst/>
          </a:prstGeom>
          <a:blipFill dpi="0" rotWithShape="0">
            <a:blip/>
            <a:srcRect/>
            <a:tile tx="0" ty="0" sx="100000" sy="100000" flip="none" algn="tl"/>
          </a:blip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直接连接符 28"/>
          <p:cNvCxnSpPr/>
          <p:nvPr/>
        </p:nvCxnSpPr>
        <p:spPr bwMode="auto">
          <a:xfrm flipH="1">
            <a:off x="7969062" y="3424842"/>
            <a:ext cx="1" cy="282408"/>
          </a:xfrm>
          <a:prstGeom prst="line">
            <a:avLst/>
          </a:prstGeom>
          <a:blipFill dpi="0" rotWithShape="0">
            <a:blip/>
            <a:srcRect/>
            <a:tile tx="0" ty="0" sx="100000" sy="100000" flip="none" algn="tl"/>
          </a:blip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直接连接符 29"/>
          <p:cNvCxnSpPr/>
          <p:nvPr/>
        </p:nvCxnSpPr>
        <p:spPr bwMode="auto">
          <a:xfrm>
            <a:off x="7093420" y="2230946"/>
            <a:ext cx="0" cy="216000"/>
          </a:xfrm>
          <a:prstGeom prst="line">
            <a:avLst/>
          </a:prstGeom>
          <a:blipFill dpi="0" rotWithShape="0">
            <a:blip/>
            <a:srcRect/>
            <a:tile tx="0" ty="0" sx="100000" sy="100000" flip="none" algn="tl"/>
          </a:blip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矩形 30"/>
          <p:cNvSpPr/>
          <p:nvPr/>
        </p:nvSpPr>
        <p:spPr>
          <a:xfrm>
            <a:off x="7803638" y="2340737"/>
            <a:ext cx="3898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否</a:t>
            </a:r>
            <a:endParaRPr lang="zh-CN" altLang="en-US" sz="1600" dirty="0">
              <a:solidFill>
                <a:srgbClr val="0070C0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 bwMode="auto">
          <a:xfrm>
            <a:off x="7089417" y="3700404"/>
            <a:ext cx="0" cy="216000"/>
          </a:xfrm>
          <a:prstGeom prst="line">
            <a:avLst/>
          </a:prstGeom>
          <a:blipFill dpi="0" rotWithShape="0">
            <a:blip/>
            <a:srcRect/>
            <a:tile tx="0" ty="0" sx="100000" sy="100000" flip="none" algn="tl"/>
          </a:blip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C2980A8-B8E9-473C-94F4-2CC2E248A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66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控制结构：循环结构</a:t>
            </a:r>
          </a:p>
        </p:txBody>
      </p:sp>
      <p:sp>
        <p:nvSpPr>
          <p:cNvPr id="5" name="矩形 4"/>
          <p:cNvSpPr/>
          <p:nvPr/>
        </p:nvSpPr>
        <p:spPr>
          <a:xfrm>
            <a:off x="2051720" y="2155500"/>
            <a:ext cx="5688632" cy="145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可能反复执行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  <a:p>
            <a:pPr algn="l">
              <a:lnSpc>
                <a:spcPct val="20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包括条件循环和遍历循环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根据条件判断结果确定是否返回来路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再执行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cxnSp>
        <p:nvCxnSpPr>
          <p:cNvPr id="3" name="直接连接符 2"/>
          <p:cNvCxnSpPr>
            <a:stCxn id="13" idx="2"/>
          </p:cNvCxnSpPr>
          <p:nvPr/>
        </p:nvCxnSpPr>
        <p:spPr bwMode="auto">
          <a:xfrm flipH="1">
            <a:off x="6516216" y="2844659"/>
            <a:ext cx="1911" cy="321636"/>
          </a:xfrm>
          <a:prstGeom prst="line">
            <a:avLst/>
          </a:prstGeom>
          <a:blipFill dpi="0" rotWithShape="0">
            <a:blip/>
            <a:srcRect/>
            <a:tile tx="0" ty="0" sx="100000" sy="100000" flip="none" algn="tl"/>
          </a:blip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/>
        </p:nvCxnSpPr>
        <p:spPr bwMode="auto">
          <a:xfrm>
            <a:off x="6508989" y="3166295"/>
            <a:ext cx="460431" cy="84"/>
          </a:xfrm>
          <a:prstGeom prst="line">
            <a:avLst/>
          </a:prstGeom>
          <a:blipFill dpi="0" rotWithShape="0">
            <a:blip/>
            <a:srcRect/>
            <a:tile tx="0" ty="0" sx="100000" sy="100000" flip="none" algn="tl"/>
          </a:blip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流程图: 决策 6"/>
          <p:cNvSpPr/>
          <p:nvPr/>
        </p:nvSpPr>
        <p:spPr bwMode="auto">
          <a:xfrm>
            <a:off x="6977843" y="2930195"/>
            <a:ext cx="1380852" cy="475198"/>
          </a:xfrm>
          <a:prstGeom prst="flowChartDecision">
            <a:avLst/>
          </a:prstGeom>
          <a:noFill/>
          <a:ln w="25400" cap="flat" cmpd="sng" algn="ctr">
            <a:solidFill>
              <a:srgbClr val="FF7C1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charset="0"/>
              <a:ea typeface="ヒラギノ角ゴ ProN W3" panose="020B0300000000000000" charset="-128"/>
              <a:cs typeface="ヒラギノ角ゴ ProN W3" panose="020B0300000000000000" charset="-128"/>
              <a:sym typeface="Gill Sans" panose="020B0502020104020203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45055" y="3001692"/>
            <a:ext cx="12241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68711" y="2948929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endParaRPr lang="zh-CN" altLang="en-US" sz="1600" dirty="0">
              <a:solidFill>
                <a:srgbClr val="0070C0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6516216" y="2310665"/>
            <a:ext cx="1124411" cy="0"/>
          </a:xfrm>
          <a:prstGeom prst="line">
            <a:avLst/>
          </a:prstGeom>
          <a:blipFill dpi="0" rotWithShape="0">
            <a:blip/>
            <a:srcRect/>
            <a:tile tx="0" ty="0" sx="100000" sy="100000" flip="none" algn="tl"/>
          </a:blip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1" name="组合 10"/>
          <p:cNvGrpSpPr/>
          <p:nvPr/>
        </p:nvGrpSpPr>
        <p:grpSpPr>
          <a:xfrm>
            <a:off x="5954646" y="2519483"/>
            <a:ext cx="1126961" cy="325176"/>
            <a:chOff x="3003294" y="2180102"/>
            <a:chExt cx="1299868" cy="356517"/>
          </a:xfrm>
        </p:grpSpPr>
        <p:sp>
          <p:nvSpPr>
            <p:cNvPr id="12" name="矩形 11"/>
            <p:cNvSpPr/>
            <p:nvPr/>
          </p:nvSpPr>
          <p:spPr>
            <a:xfrm>
              <a:off x="3245685" y="2187976"/>
              <a:ext cx="834245" cy="337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语句块</a:t>
              </a:r>
              <a:endParaRPr lang="zh-CN" altLang="en-US" sz="1400" dirty="0"/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3003294" y="2180102"/>
              <a:ext cx="1299868" cy="356517"/>
            </a:xfrm>
            <a:prstGeom prst="rect">
              <a:avLst/>
            </a:prstGeom>
            <a:noFill/>
            <a:ln w="25400" cap="flat" cmpd="sng" algn="ctr">
              <a:solidFill>
                <a:srgbClr val="FF7C1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5400" b="0" i="0" u="none" strike="noStrike" kern="1200" cap="none" spc="0" normalizeH="0" baseline="0" noProof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Gill Sans" panose="020B0502020104020203" charset="0"/>
                <a:ea typeface="ヒラギノ角ゴ ProN W3" panose="020B0300000000000000" charset="-128"/>
                <a:cs typeface="ヒラギノ角ゴ ProN W3" panose="020B0300000000000000" charset="-128"/>
                <a:sym typeface="Gill Sans" panose="020B0502020104020203" charset="0"/>
              </a:endParaRPr>
            </a:p>
          </p:txBody>
        </p:sp>
      </p:grpSp>
      <p:cxnSp>
        <p:nvCxnSpPr>
          <p:cNvPr id="33" name="直接连接符 32"/>
          <p:cNvCxnSpPr/>
          <p:nvPr/>
        </p:nvCxnSpPr>
        <p:spPr bwMode="auto">
          <a:xfrm>
            <a:off x="7664266" y="2125142"/>
            <a:ext cx="4003" cy="802398"/>
          </a:xfrm>
          <a:prstGeom prst="line">
            <a:avLst/>
          </a:prstGeom>
          <a:blipFill dpi="0" rotWithShape="0">
            <a:blip/>
            <a:srcRect/>
            <a:tile tx="0" ty="0" sx="100000" sy="100000" flip="none" algn="tl"/>
          </a:blip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直接连接符 33"/>
          <p:cNvCxnSpPr/>
          <p:nvPr/>
        </p:nvCxnSpPr>
        <p:spPr bwMode="auto">
          <a:xfrm>
            <a:off x="7676329" y="3405393"/>
            <a:ext cx="0" cy="216000"/>
          </a:xfrm>
          <a:prstGeom prst="line">
            <a:avLst/>
          </a:prstGeom>
          <a:blipFill dpi="0" rotWithShape="0">
            <a:blip/>
            <a:srcRect/>
            <a:tile tx="0" ty="0" sx="100000" sy="100000" flip="none" algn="tl"/>
          </a:blip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直接连接符 34"/>
          <p:cNvCxnSpPr>
            <a:endCxn id="13" idx="0"/>
          </p:cNvCxnSpPr>
          <p:nvPr/>
        </p:nvCxnSpPr>
        <p:spPr bwMode="auto">
          <a:xfrm>
            <a:off x="6517171" y="2297820"/>
            <a:ext cx="956" cy="221663"/>
          </a:xfrm>
          <a:prstGeom prst="line">
            <a:avLst/>
          </a:prstGeom>
          <a:blipFill dpi="0" rotWithShape="0">
            <a:blip/>
            <a:srcRect/>
            <a:tile tx="0" ty="0" sx="100000" sy="100000" flip="none" algn="tl"/>
          </a:blip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6" name="矩形 35"/>
          <p:cNvSpPr/>
          <p:nvPr/>
        </p:nvSpPr>
        <p:spPr>
          <a:xfrm>
            <a:off x="7879340" y="3321652"/>
            <a:ext cx="3898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否</a:t>
            </a:r>
            <a:endParaRPr lang="zh-CN" altLang="en-US" sz="1600" dirty="0">
              <a:solidFill>
                <a:srgbClr val="0070C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F842E2-CF21-496C-8C67-1AF80F869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计算思维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15604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第</a:t>
            </a: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3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种人类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思维特征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2348" y="1708160"/>
            <a:ext cx="8352928" cy="2196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逻辑思维：推理和演绎，数学为代表，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A-&gt;B B-&gt;C A-&gt;C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实证思维：实验和验证，物理为代表，引力波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&lt;-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实验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lvl="0" algn="l">
              <a:lnSpc>
                <a:spcPct val="200000"/>
              </a:lnSpc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计算思维：设计和构造，计算机为代表，汉诺塔递归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panose="020B0502020104020203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560" y="1137888"/>
            <a:ext cx="91440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计算思维是依托计算机强大算力演化形成的思维模式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4DD9557-4BF5-48F6-910E-A54CC4A75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68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计算思维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计算思维的本质：抽象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和自动化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81405" y="1929130"/>
            <a:ext cx="7269480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计算思维：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Computational Thinking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抽象实际问题的计算步骤，利用计算机自动化求解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+mn-ea"/>
              </a:rPr>
              <a:t>计算思维的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核心：基于计算机模型的问题约束求解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FBAF75E-797D-434F-AA1C-B2EFDDAEF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69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计算机的概念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计算机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是根据指令操作数据的设备</a:t>
            </a:r>
            <a:endParaRPr lang="en-US" altLang="zh-CN" sz="2800" kern="12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5295" y="1635760"/>
            <a:ext cx="8257540" cy="3081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功能性</a:t>
            </a:r>
          </a:p>
          <a:p>
            <a:pPr marL="0" marR="0" lvl="0" indent="45720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对数据的操作，表现为数据计算、输入输出处理和结果存储等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可编程性</a:t>
            </a:r>
          </a:p>
          <a:p>
            <a:pPr marL="0" marR="0" lvl="0" indent="45720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对计算机的控制，根据一系列指令自动地、可预测地、准确地完成操作者的意图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3FF1412-E539-4D40-9BD9-FA1F239AE9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计算思维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抽象实际问题的计算步骤，利用计算机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自动化求解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1995686"/>
            <a:ext cx="7992888" cy="2196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计算思维基于计算机强大的算力及海量数据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抽象计算过程，关注设计和构造，而非因果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以计算机程序设计为实现的主要手段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88E26A5-2656-4DBC-8CDE-39949BAC16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70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计算思维与程序设计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编程是将计算思维变成现实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的手段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467544" y="2244424"/>
            <a:ext cx="1892051" cy="20576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948264" y="2491035"/>
            <a:ext cx="1587787" cy="1675351"/>
            <a:chOff x="2800352" y="3856553"/>
            <a:chExt cx="575734" cy="607485"/>
          </a:xfrm>
        </p:grpSpPr>
        <p:sp>
          <p:nvSpPr>
            <p:cNvPr id="8" name="Freeform 754"/>
            <p:cNvSpPr/>
            <p:nvPr/>
          </p:nvSpPr>
          <p:spPr bwMode="auto">
            <a:xfrm>
              <a:off x="2940052" y="3917937"/>
              <a:ext cx="116417" cy="112184"/>
            </a:xfrm>
            <a:custGeom>
              <a:avLst/>
              <a:gdLst/>
              <a:ahLst/>
              <a:cxnLst>
                <a:cxn ang="0">
                  <a:pos x="213" y="1"/>
                </a:cxn>
                <a:cxn ang="0">
                  <a:pos x="213" y="1"/>
                </a:cxn>
                <a:cxn ang="0">
                  <a:pos x="185" y="29"/>
                </a:cxn>
                <a:cxn ang="0">
                  <a:pos x="154" y="55"/>
                </a:cxn>
                <a:cxn ang="0">
                  <a:pos x="126" y="81"/>
                </a:cxn>
                <a:cxn ang="0">
                  <a:pos x="113" y="95"/>
                </a:cxn>
                <a:cxn ang="0">
                  <a:pos x="98" y="110"/>
                </a:cxn>
                <a:cxn ang="0">
                  <a:pos x="98" y="110"/>
                </a:cxn>
                <a:cxn ang="0">
                  <a:pos x="86" y="122"/>
                </a:cxn>
                <a:cxn ang="0">
                  <a:pos x="73" y="133"/>
                </a:cxn>
                <a:cxn ang="0">
                  <a:pos x="47" y="157"/>
                </a:cxn>
                <a:cxn ang="0">
                  <a:pos x="34" y="167"/>
                </a:cxn>
                <a:cxn ang="0">
                  <a:pos x="21" y="180"/>
                </a:cxn>
                <a:cxn ang="0">
                  <a:pos x="11" y="194"/>
                </a:cxn>
                <a:cxn ang="0">
                  <a:pos x="1" y="208"/>
                </a:cxn>
                <a:cxn ang="0">
                  <a:pos x="1" y="208"/>
                </a:cxn>
                <a:cxn ang="0">
                  <a:pos x="0" y="211"/>
                </a:cxn>
                <a:cxn ang="0">
                  <a:pos x="0" y="212"/>
                </a:cxn>
                <a:cxn ang="0">
                  <a:pos x="3" y="216"/>
                </a:cxn>
                <a:cxn ang="0">
                  <a:pos x="7" y="216"/>
                </a:cxn>
                <a:cxn ang="0">
                  <a:pos x="9" y="216"/>
                </a:cxn>
                <a:cxn ang="0">
                  <a:pos x="11" y="213"/>
                </a:cxn>
                <a:cxn ang="0">
                  <a:pos x="11" y="213"/>
                </a:cxn>
                <a:cxn ang="0">
                  <a:pos x="20" y="200"/>
                </a:cxn>
                <a:cxn ang="0">
                  <a:pos x="30" y="187"/>
                </a:cxn>
                <a:cxn ang="0">
                  <a:pos x="42" y="174"/>
                </a:cxn>
                <a:cxn ang="0">
                  <a:pos x="54" y="162"/>
                </a:cxn>
                <a:cxn ang="0">
                  <a:pos x="81" y="139"/>
                </a:cxn>
                <a:cxn ang="0">
                  <a:pos x="107" y="118"/>
                </a:cxn>
                <a:cxn ang="0">
                  <a:pos x="107" y="118"/>
                </a:cxn>
                <a:cxn ang="0">
                  <a:pos x="120" y="106"/>
                </a:cxn>
                <a:cxn ang="0">
                  <a:pos x="132" y="93"/>
                </a:cxn>
                <a:cxn ang="0">
                  <a:pos x="145" y="80"/>
                </a:cxn>
                <a:cxn ang="0">
                  <a:pos x="158" y="67"/>
                </a:cxn>
                <a:cxn ang="0">
                  <a:pos x="158" y="67"/>
                </a:cxn>
                <a:cxn ang="0">
                  <a:pos x="190" y="38"/>
                </a:cxn>
                <a:cxn ang="0">
                  <a:pos x="221" y="9"/>
                </a:cxn>
                <a:cxn ang="0">
                  <a:pos x="221" y="9"/>
                </a:cxn>
                <a:cxn ang="0">
                  <a:pos x="222" y="8"/>
                </a:cxn>
                <a:cxn ang="0">
                  <a:pos x="222" y="5"/>
                </a:cxn>
                <a:cxn ang="0">
                  <a:pos x="221" y="1"/>
                </a:cxn>
                <a:cxn ang="0">
                  <a:pos x="217" y="0"/>
                </a:cxn>
                <a:cxn ang="0">
                  <a:pos x="215" y="0"/>
                </a:cxn>
                <a:cxn ang="0">
                  <a:pos x="213" y="1"/>
                </a:cxn>
                <a:cxn ang="0">
                  <a:pos x="213" y="1"/>
                </a:cxn>
              </a:cxnLst>
              <a:rect l="0" t="0" r="r" b="b"/>
              <a:pathLst>
                <a:path w="222" h="216">
                  <a:moveTo>
                    <a:pt x="213" y="1"/>
                  </a:moveTo>
                  <a:lnTo>
                    <a:pt x="213" y="1"/>
                  </a:lnTo>
                  <a:lnTo>
                    <a:pt x="185" y="29"/>
                  </a:lnTo>
                  <a:lnTo>
                    <a:pt x="154" y="55"/>
                  </a:lnTo>
                  <a:lnTo>
                    <a:pt x="126" y="81"/>
                  </a:lnTo>
                  <a:lnTo>
                    <a:pt x="113" y="95"/>
                  </a:lnTo>
                  <a:lnTo>
                    <a:pt x="98" y="110"/>
                  </a:lnTo>
                  <a:lnTo>
                    <a:pt x="98" y="110"/>
                  </a:lnTo>
                  <a:lnTo>
                    <a:pt x="86" y="122"/>
                  </a:lnTo>
                  <a:lnTo>
                    <a:pt x="73" y="133"/>
                  </a:lnTo>
                  <a:lnTo>
                    <a:pt x="47" y="157"/>
                  </a:lnTo>
                  <a:lnTo>
                    <a:pt x="34" y="167"/>
                  </a:lnTo>
                  <a:lnTo>
                    <a:pt x="21" y="180"/>
                  </a:lnTo>
                  <a:lnTo>
                    <a:pt x="11" y="194"/>
                  </a:lnTo>
                  <a:lnTo>
                    <a:pt x="1" y="208"/>
                  </a:lnTo>
                  <a:lnTo>
                    <a:pt x="1" y="208"/>
                  </a:lnTo>
                  <a:lnTo>
                    <a:pt x="0" y="211"/>
                  </a:lnTo>
                  <a:lnTo>
                    <a:pt x="0" y="212"/>
                  </a:lnTo>
                  <a:lnTo>
                    <a:pt x="3" y="216"/>
                  </a:lnTo>
                  <a:lnTo>
                    <a:pt x="7" y="216"/>
                  </a:lnTo>
                  <a:lnTo>
                    <a:pt x="9" y="216"/>
                  </a:lnTo>
                  <a:lnTo>
                    <a:pt x="11" y="213"/>
                  </a:lnTo>
                  <a:lnTo>
                    <a:pt x="11" y="213"/>
                  </a:lnTo>
                  <a:lnTo>
                    <a:pt x="20" y="200"/>
                  </a:lnTo>
                  <a:lnTo>
                    <a:pt x="30" y="187"/>
                  </a:lnTo>
                  <a:lnTo>
                    <a:pt x="42" y="174"/>
                  </a:lnTo>
                  <a:lnTo>
                    <a:pt x="54" y="162"/>
                  </a:lnTo>
                  <a:lnTo>
                    <a:pt x="81" y="139"/>
                  </a:lnTo>
                  <a:lnTo>
                    <a:pt x="107" y="118"/>
                  </a:lnTo>
                  <a:lnTo>
                    <a:pt x="107" y="118"/>
                  </a:lnTo>
                  <a:lnTo>
                    <a:pt x="120" y="106"/>
                  </a:lnTo>
                  <a:lnTo>
                    <a:pt x="132" y="93"/>
                  </a:lnTo>
                  <a:lnTo>
                    <a:pt x="145" y="80"/>
                  </a:lnTo>
                  <a:lnTo>
                    <a:pt x="158" y="67"/>
                  </a:lnTo>
                  <a:lnTo>
                    <a:pt x="158" y="67"/>
                  </a:lnTo>
                  <a:lnTo>
                    <a:pt x="190" y="38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22" y="8"/>
                  </a:lnTo>
                  <a:lnTo>
                    <a:pt x="222" y="5"/>
                  </a:lnTo>
                  <a:lnTo>
                    <a:pt x="221" y="1"/>
                  </a:lnTo>
                  <a:lnTo>
                    <a:pt x="217" y="0"/>
                  </a:lnTo>
                  <a:lnTo>
                    <a:pt x="215" y="0"/>
                  </a:lnTo>
                  <a:lnTo>
                    <a:pt x="213" y="1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9" name="Freeform 755"/>
            <p:cNvSpPr/>
            <p:nvPr/>
          </p:nvSpPr>
          <p:spPr bwMode="auto">
            <a:xfrm>
              <a:off x="2935818" y="3932753"/>
              <a:ext cx="203200" cy="207434"/>
            </a:xfrm>
            <a:custGeom>
              <a:avLst/>
              <a:gdLst/>
              <a:ahLst/>
              <a:cxnLst>
                <a:cxn ang="0">
                  <a:pos x="373" y="0"/>
                </a:cxn>
                <a:cxn ang="0">
                  <a:pos x="348" y="17"/>
                </a:cxn>
                <a:cxn ang="0">
                  <a:pos x="324" y="39"/>
                </a:cxn>
                <a:cxn ang="0">
                  <a:pos x="282" y="86"/>
                </a:cxn>
                <a:cxn ang="0">
                  <a:pos x="230" y="142"/>
                </a:cxn>
                <a:cxn ang="0">
                  <a:pos x="175" y="195"/>
                </a:cxn>
                <a:cxn ang="0">
                  <a:pos x="119" y="244"/>
                </a:cxn>
                <a:cxn ang="0">
                  <a:pos x="80" y="282"/>
                </a:cxn>
                <a:cxn ang="0">
                  <a:pos x="67" y="297"/>
                </a:cxn>
                <a:cxn ang="0">
                  <a:pos x="18" y="356"/>
                </a:cxn>
                <a:cxn ang="0">
                  <a:pos x="1" y="378"/>
                </a:cxn>
                <a:cxn ang="0">
                  <a:pos x="0" y="387"/>
                </a:cxn>
                <a:cxn ang="0">
                  <a:pos x="0" y="390"/>
                </a:cxn>
                <a:cxn ang="0">
                  <a:pos x="5" y="393"/>
                </a:cxn>
                <a:cxn ang="0">
                  <a:pos x="10" y="390"/>
                </a:cxn>
                <a:cxn ang="0">
                  <a:pos x="10" y="387"/>
                </a:cxn>
                <a:cxn ang="0">
                  <a:pos x="14" y="375"/>
                </a:cxn>
                <a:cxn ang="0">
                  <a:pos x="37" y="350"/>
                </a:cxn>
                <a:cxn ang="0">
                  <a:pos x="44" y="341"/>
                </a:cxn>
                <a:cxn ang="0">
                  <a:pos x="69" y="311"/>
                </a:cxn>
                <a:cxn ang="0">
                  <a:pos x="95" y="282"/>
                </a:cxn>
                <a:cxn ang="0">
                  <a:pos x="144" y="235"/>
                </a:cxn>
                <a:cxn ang="0">
                  <a:pos x="196" y="192"/>
                </a:cxn>
                <a:cxn ang="0">
                  <a:pos x="208" y="183"/>
                </a:cxn>
                <a:cxn ang="0">
                  <a:pos x="242" y="149"/>
                </a:cxn>
                <a:cxn ang="0">
                  <a:pos x="284" y="102"/>
                </a:cxn>
                <a:cxn ang="0">
                  <a:pos x="327" y="51"/>
                </a:cxn>
                <a:cxn ang="0">
                  <a:pos x="352" y="27"/>
                </a:cxn>
                <a:cxn ang="0">
                  <a:pos x="379" y="10"/>
                </a:cxn>
                <a:cxn ang="0">
                  <a:pos x="381" y="9"/>
                </a:cxn>
                <a:cxn ang="0">
                  <a:pos x="382" y="5"/>
                </a:cxn>
                <a:cxn ang="0">
                  <a:pos x="378" y="0"/>
                </a:cxn>
                <a:cxn ang="0">
                  <a:pos x="373" y="0"/>
                </a:cxn>
              </a:cxnLst>
              <a:rect l="0" t="0" r="r" b="b"/>
              <a:pathLst>
                <a:path w="382" h="393">
                  <a:moveTo>
                    <a:pt x="373" y="0"/>
                  </a:moveTo>
                  <a:lnTo>
                    <a:pt x="373" y="0"/>
                  </a:lnTo>
                  <a:lnTo>
                    <a:pt x="360" y="8"/>
                  </a:lnTo>
                  <a:lnTo>
                    <a:pt x="348" y="17"/>
                  </a:lnTo>
                  <a:lnTo>
                    <a:pt x="335" y="27"/>
                  </a:lnTo>
                  <a:lnTo>
                    <a:pt x="324" y="39"/>
                  </a:lnTo>
                  <a:lnTo>
                    <a:pt x="303" y="63"/>
                  </a:lnTo>
                  <a:lnTo>
                    <a:pt x="282" y="86"/>
                  </a:lnTo>
                  <a:lnTo>
                    <a:pt x="282" y="86"/>
                  </a:lnTo>
                  <a:lnTo>
                    <a:pt x="230" y="142"/>
                  </a:lnTo>
                  <a:lnTo>
                    <a:pt x="203" y="168"/>
                  </a:lnTo>
                  <a:lnTo>
                    <a:pt x="175" y="195"/>
                  </a:lnTo>
                  <a:lnTo>
                    <a:pt x="175" y="195"/>
                  </a:lnTo>
                  <a:lnTo>
                    <a:pt x="119" y="244"/>
                  </a:lnTo>
                  <a:lnTo>
                    <a:pt x="93" y="269"/>
                  </a:lnTo>
                  <a:lnTo>
                    <a:pt x="80" y="282"/>
                  </a:lnTo>
                  <a:lnTo>
                    <a:pt x="67" y="297"/>
                  </a:lnTo>
                  <a:lnTo>
                    <a:pt x="67" y="297"/>
                  </a:lnTo>
                  <a:lnTo>
                    <a:pt x="18" y="356"/>
                  </a:lnTo>
                  <a:lnTo>
                    <a:pt x="18" y="356"/>
                  </a:lnTo>
                  <a:lnTo>
                    <a:pt x="5" y="370"/>
                  </a:lnTo>
                  <a:lnTo>
                    <a:pt x="1" y="378"/>
                  </a:lnTo>
                  <a:lnTo>
                    <a:pt x="0" y="383"/>
                  </a:lnTo>
                  <a:lnTo>
                    <a:pt x="0" y="387"/>
                  </a:lnTo>
                  <a:lnTo>
                    <a:pt x="0" y="387"/>
                  </a:lnTo>
                  <a:lnTo>
                    <a:pt x="0" y="390"/>
                  </a:lnTo>
                  <a:lnTo>
                    <a:pt x="1" y="392"/>
                  </a:lnTo>
                  <a:lnTo>
                    <a:pt x="5" y="393"/>
                  </a:lnTo>
                  <a:lnTo>
                    <a:pt x="9" y="392"/>
                  </a:lnTo>
                  <a:lnTo>
                    <a:pt x="10" y="390"/>
                  </a:lnTo>
                  <a:lnTo>
                    <a:pt x="10" y="387"/>
                  </a:lnTo>
                  <a:lnTo>
                    <a:pt x="10" y="387"/>
                  </a:lnTo>
                  <a:lnTo>
                    <a:pt x="12" y="382"/>
                  </a:lnTo>
                  <a:lnTo>
                    <a:pt x="14" y="375"/>
                  </a:lnTo>
                  <a:lnTo>
                    <a:pt x="25" y="363"/>
                  </a:lnTo>
                  <a:lnTo>
                    <a:pt x="37" y="350"/>
                  </a:lnTo>
                  <a:lnTo>
                    <a:pt x="44" y="341"/>
                  </a:lnTo>
                  <a:lnTo>
                    <a:pt x="44" y="341"/>
                  </a:lnTo>
                  <a:lnTo>
                    <a:pt x="56" y="325"/>
                  </a:lnTo>
                  <a:lnTo>
                    <a:pt x="69" y="311"/>
                  </a:lnTo>
                  <a:lnTo>
                    <a:pt x="95" y="282"/>
                  </a:lnTo>
                  <a:lnTo>
                    <a:pt x="95" y="282"/>
                  </a:lnTo>
                  <a:lnTo>
                    <a:pt x="119" y="259"/>
                  </a:lnTo>
                  <a:lnTo>
                    <a:pt x="144" y="235"/>
                  </a:lnTo>
                  <a:lnTo>
                    <a:pt x="170" y="213"/>
                  </a:lnTo>
                  <a:lnTo>
                    <a:pt x="196" y="192"/>
                  </a:lnTo>
                  <a:lnTo>
                    <a:pt x="196" y="192"/>
                  </a:lnTo>
                  <a:lnTo>
                    <a:pt x="208" y="183"/>
                  </a:lnTo>
                  <a:lnTo>
                    <a:pt x="220" y="172"/>
                  </a:lnTo>
                  <a:lnTo>
                    <a:pt x="242" y="149"/>
                  </a:lnTo>
                  <a:lnTo>
                    <a:pt x="284" y="102"/>
                  </a:lnTo>
                  <a:lnTo>
                    <a:pt x="284" y="102"/>
                  </a:lnTo>
                  <a:lnTo>
                    <a:pt x="305" y="77"/>
                  </a:lnTo>
                  <a:lnTo>
                    <a:pt x="327" y="51"/>
                  </a:lnTo>
                  <a:lnTo>
                    <a:pt x="340" y="39"/>
                  </a:lnTo>
                  <a:lnTo>
                    <a:pt x="352" y="27"/>
                  </a:lnTo>
                  <a:lnTo>
                    <a:pt x="365" y="18"/>
                  </a:lnTo>
                  <a:lnTo>
                    <a:pt x="379" y="10"/>
                  </a:lnTo>
                  <a:lnTo>
                    <a:pt x="379" y="10"/>
                  </a:lnTo>
                  <a:lnTo>
                    <a:pt x="381" y="9"/>
                  </a:lnTo>
                  <a:lnTo>
                    <a:pt x="382" y="6"/>
                  </a:lnTo>
                  <a:lnTo>
                    <a:pt x="382" y="5"/>
                  </a:lnTo>
                  <a:lnTo>
                    <a:pt x="381" y="2"/>
                  </a:lnTo>
                  <a:lnTo>
                    <a:pt x="378" y="0"/>
                  </a:lnTo>
                  <a:lnTo>
                    <a:pt x="375" y="0"/>
                  </a:lnTo>
                  <a:lnTo>
                    <a:pt x="373" y="0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0" name="Freeform 756"/>
            <p:cNvSpPr/>
            <p:nvPr/>
          </p:nvSpPr>
          <p:spPr bwMode="auto">
            <a:xfrm>
              <a:off x="3039536" y="4023771"/>
              <a:ext cx="186267" cy="198967"/>
            </a:xfrm>
            <a:custGeom>
              <a:avLst/>
              <a:gdLst/>
              <a:ahLst/>
              <a:cxnLst>
                <a:cxn ang="0">
                  <a:pos x="343" y="4"/>
                </a:cxn>
                <a:cxn ang="0">
                  <a:pos x="338" y="13"/>
                </a:cxn>
                <a:cxn ang="0">
                  <a:pos x="312" y="45"/>
                </a:cxn>
                <a:cxn ang="0">
                  <a:pos x="288" y="71"/>
                </a:cxn>
                <a:cxn ang="0">
                  <a:pos x="263" y="97"/>
                </a:cxn>
                <a:cxn ang="0">
                  <a:pos x="161" y="195"/>
                </a:cxn>
                <a:cxn ang="0">
                  <a:pos x="117" y="241"/>
                </a:cxn>
                <a:cxn ang="0">
                  <a:pos x="74" y="288"/>
                </a:cxn>
                <a:cxn ang="0">
                  <a:pos x="65" y="297"/>
                </a:cxn>
                <a:cxn ang="0">
                  <a:pos x="46" y="315"/>
                </a:cxn>
                <a:cxn ang="0">
                  <a:pos x="38" y="326"/>
                </a:cxn>
                <a:cxn ang="0">
                  <a:pos x="24" y="349"/>
                </a:cxn>
                <a:cxn ang="0">
                  <a:pos x="16" y="360"/>
                </a:cxn>
                <a:cxn ang="0">
                  <a:pos x="4" y="365"/>
                </a:cxn>
                <a:cxn ang="0">
                  <a:pos x="3" y="366"/>
                </a:cxn>
                <a:cxn ang="0">
                  <a:pos x="0" y="372"/>
                </a:cxn>
                <a:cxn ang="0">
                  <a:pos x="4" y="375"/>
                </a:cxn>
                <a:cxn ang="0">
                  <a:pos x="12" y="377"/>
                </a:cxn>
                <a:cxn ang="0">
                  <a:pos x="15" y="375"/>
                </a:cxn>
                <a:cxn ang="0">
                  <a:pos x="17" y="373"/>
                </a:cxn>
                <a:cxn ang="0">
                  <a:pos x="28" y="362"/>
                </a:cxn>
                <a:cxn ang="0">
                  <a:pos x="45" y="339"/>
                </a:cxn>
                <a:cxn ang="0">
                  <a:pos x="63" y="315"/>
                </a:cxn>
                <a:cxn ang="0">
                  <a:pos x="89" y="288"/>
                </a:cxn>
                <a:cxn ang="0">
                  <a:pos x="142" y="230"/>
                </a:cxn>
                <a:cxn ang="0">
                  <a:pos x="171" y="203"/>
                </a:cxn>
                <a:cxn ang="0">
                  <a:pos x="198" y="178"/>
                </a:cxn>
                <a:cxn ang="0">
                  <a:pos x="278" y="97"/>
                </a:cxn>
                <a:cxn ang="0">
                  <a:pos x="304" y="72"/>
                </a:cxn>
                <a:cxn ang="0">
                  <a:pos x="328" y="45"/>
                </a:cxn>
                <a:cxn ang="0">
                  <a:pos x="335" y="35"/>
                </a:cxn>
                <a:cxn ang="0">
                  <a:pos x="350" y="17"/>
                </a:cxn>
                <a:cxn ang="0">
                  <a:pos x="354" y="7"/>
                </a:cxn>
                <a:cxn ang="0">
                  <a:pos x="354" y="4"/>
                </a:cxn>
                <a:cxn ang="0">
                  <a:pos x="350" y="0"/>
                </a:cxn>
                <a:cxn ang="0">
                  <a:pos x="345" y="1"/>
                </a:cxn>
                <a:cxn ang="0">
                  <a:pos x="343" y="4"/>
                </a:cxn>
              </a:cxnLst>
              <a:rect l="0" t="0" r="r" b="b"/>
              <a:pathLst>
                <a:path w="354" h="377">
                  <a:moveTo>
                    <a:pt x="343" y="4"/>
                  </a:moveTo>
                  <a:lnTo>
                    <a:pt x="343" y="4"/>
                  </a:lnTo>
                  <a:lnTo>
                    <a:pt x="342" y="8"/>
                  </a:lnTo>
                  <a:lnTo>
                    <a:pt x="338" y="13"/>
                  </a:lnTo>
                  <a:lnTo>
                    <a:pt x="329" y="25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288" y="71"/>
                  </a:lnTo>
                  <a:lnTo>
                    <a:pt x="263" y="97"/>
                  </a:lnTo>
                  <a:lnTo>
                    <a:pt x="263" y="97"/>
                  </a:lnTo>
                  <a:lnTo>
                    <a:pt x="212" y="147"/>
                  </a:lnTo>
                  <a:lnTo>
                    <a:pt x="161" y="195"/>
                  </a:lnTo>
                  <a:lnTo>
                    <a:pt x="161" y="195"/>
                  </a:lnTo>
                  <a:lnTo>
                    <a:pt x="117" y="241"/>
                  </a:lnTo>
                  <a:lnTo>
                    <a:pt x="96" y="263"/>
                  </a:lnTo>
                  <a:lnTo>
                    <a:pt x="74" y="288"/>
                  </a:lnTo>
                  <a:lnTo>
                    <a:pt x="74" y="288"/>
                  </a:lnTo>
                  <a:lnTo>
                    <a:pt x="65" y="297"/>
                  </a:lnTo>
                  <a:lnTo>
                    <a:pt x="55" y="306"/>
                  </a:lnTo>
                  <a:lnTo>
                    <a:pt x="46" y="315"/>
                  </a:lnTo>
                  <a:lnTo>
                    <a:pt x="38" y="326"/>
                  </a:lnTo>
                  <a:lnTo>
                    <a:pt x="38" y="326"/>
                  </a:lnTo>
                  <a:lnTo>
                    <a:pt x="32" y="336"/>
                  </a:lnTo>
                  <a:lnTo>
                    <a:pt x="24" y="349"/>
                  </a:lnTo>
                  <a:lnTo>
                    <a:pt x="20" y="355"/>
                  </a:lnTo>
                  <a:lnTo>
                    <a:pt x="16" y="360"/>
                  </a:lnTo>
                  <a:lnTo>
                    <a:pt x="11" y="362"/>
                  </a:lnTo>
                  <a:lnTo>
                    <a:pt x="4" y="365"/>
                  </a:lnTo>
                  <a:lnTo>
                    <a:pt x="4" y="365"/>
                  </a:lnTo>
                  <a:lnTo>
                    <a:pt x="3" y="366"/>
                  </a:lnTo>
                  <a:lnTo>
                    <a:pt x="2" y="368"/>
                  </a:lnTo>
                  <a:lnTo>
                    <a:pt x="0" y="372"/>
                  </a:lnTo>
                  <a:lnTo>
                    <a:pt x="2" y="374"/>
                  </a:lnTo>
                  <a:lnTo>
                    <a:pt x="4" y="375"/>
                  </a:lnTo>
                  <a:lnTo>
                    <a:pt x="6" y="377"/>
                  </a:lnTo>
                  <a:lnTo>
                    <a:pt x="12" y="377"/>
                  </a:lnTo>
                  <a:lnTo>
                    <a:pt x="12" y="377"/>
                  </a:lnTo>
                  <a:lnTo>
                    <a:pt x="15" y="375"/>
                  </a:lnTo>
                  <a:lnTo>
                    <a:pt x="17" y="373"/>
                  </a:lnTo>
                  <a:lnTo>
                    <a:pt x="17" y="373"/>
                  </a:lnTo>
                  <a:lnTo>
                    <a:pt x="23" y="368"/>
                  </a:lnTo>
                  <a:lnTo>
                    <a:pt x="28" y="362"/>
                  </a:lnTo>
                  <a:lnTo>
                    <a:pt x="28" y="362"/>
                  </a:lnTo>
                  <a:lnTo>
                    <a:pt x="45" y="339"/>
                  </a:lnTo>
                  <a:lnTo>
                    <a:pt x="53" y="327"/>
                  </a:lnTo>
                  <a:lnTo>
                    <a:pt x="63" y="315"/>
                  </a:lnTo>
                  <a:lnTo>
                    <a:pt x="63" y="315"/>
                  </a:lnTo>
                  <a:lnTo>
                    <a:pt x="89" y="288"/>
                  </a:lnTo>
                  <a:lnTo>
                    <a:pt x="116" y="258"/>
                  </a:lnTo>
                  <a:lnTo>
                    <a:pt x="142" y="230"/>
                  </a:lnTo>
                  <a:lnTo>
                    <a:pt x="155" y="216"/>
                  </a:lnTo>
                  <a:lnTo>
                    <a:pt x="171" y="203"/>
                  </a:lnTo>
                  <a:lnTo>
                    <a:pt x="171" y="203"/>
                  </a:lnTo>
                  <a:lnTo>
                    <a:pt x="198" y="178"/>
                  </a:lnTo>
                  <a:lnTo>
                    <a:pt x="225" y="152"/>
                  </a:lnTo>
                  <a:lnTo>
                    <a:pt x="278" y="97"/>
                  </a:lnTo>
                  <a:lnTo>
                    <a:pt x="278" y="97"/>
                  </a:lnTo>
                  <a:lnTo>
                    <a:pt x="304" y="72"/>
                  </a:lnTo>
                  <a:lnTo>
                    <a:pt x="316" y="59"/>
                  </a:lnTo>
                  <a:lnTo>
                    <a:pt x="328" y="45"/>
                  </a:lnTo>
                  <a:lnTo>
                    <a:pt x="328" y="45"/>
                  </a:lnTo>
                  <a:lnTo>
                    <a:pt x="335" y="35"/>
                  </a:lnTo>
                  <a:lnTo>
                    <a:pt x="343" y="26"/>
                  </a:lnTo>
                  <a:lnTo>
                    <a:pt x="350" y="17"/>
                  </a:lnTo>
                  <a:lnTo>
                    <a:pt x="352" y="12"/>
                  </a:lnTo>
                  <a:lnTo>
                    <a:pt x="354" y="7"/>
                  </a:lnTo>
                  <a:lnTo>
                    <a:pt x="354" y="7"/>
                  </a:lnTo>
                  <a:lnTo>
                    <a:pt x="354" y="4"/>
                  </a:lnTo>
                  <a:lnTo>
                    <a:pt x="354" y="3"/>
                  </a:lnTo>
                  <a:lnTo>
                    <a:pt x="350" y="0"/>
                  </a:lnTo>
                  <a:lnTo>
                    <a:pt x="346" y="0"/>
                  </a:lnTo>
                  <a:lnTo>
                    <a:pt x="345" y="1"/>
                  </a:lnTo>
                  <a:lnTo>
                    <a:pt x="343" y="4"/>
                  </a:lnTo>
                  <a:lnTo>
                    <a:pt x="343" y="4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1" name="Freeform 765"/>
            <p:cNvSpPr>
              <a:spLocks noEditPoints="1"/>
            </p:cNvSpPr>
            <p:nvPr/>
          </p:nvSpPr>
          <p:spPr bwMode="auto">
            <a:xfrm>
              <a:off x="2800352" y="3856553"/>
              <a:ext cx="575734" cy="431800"/>
            </a:xfrm>
            <a:custGeom>
              <a:avLst/>
              <a:gdLst/>
              <a:ahLst/>
              <a:cxnLst>
                <a:cxn ang="0">
                  <a:pos x="1080" y="117"/>
                </a:cxn>
                <a:cxn ang="0">
                  <a:pos x="1070" y="72"/>
                </a:cxn>
                <a:cxn ang="0">
                  <a:pos x="1044" y="36"/>
                </a:cxn>
                <a:cxn ang="0">
                  <a:pos x="1010" y="20"/>
                </a:cxn>
                <a:cxn ang="0">
                  <a:pos x="927" y="12"/>
                </a:cxn>
                <a:cxn ang="0">
                  <a:pos x="675" y="7"/>
                </a:cxn>
                <a:cxn ang="0">
                  <a:pos x="459" y="5"/>
                </a:cxn>
                <a:cxn ang="0">
                  <a:pos x="241" y="0"/>
                </a:cxn>
                <a:cxn ang="0">
                  <a:pos x="110" y="4"/>
                </a:cxn>
                <a:cxn ang="0">
                  <a:pos x="59" y="15"/>
                </a:cxn>
                <a:cxn ang="0">
                  <a:pos x="25" y="38"/>
                </a:cxn>
                <a:cxn ang="0">
                  <a:pos x="5" y="75"/>
                </a:cxn>
                <a:cxn ang="0">
                  <a:pos x="0" y="127"/>
                </a:cxn>
                <a:cxn ang="0">
                  <a:pos x="0" y="658"/>
                </a:cxn>
                <a:cxn ang="0">
                  <a:pos x="0" y="671"/>
                </a:cxn>
                <a:cxn ang="0">
                  <a:pos x="5" y="723"/>
                </a:cxn>
                <a:cxn ang="0">
                  <a:pos x="25" y="760"/>
                </a:cxn>
                <a:cxn ang="0">
                  <a:pos x="59" y="784"/>
                </a:cxn>
                <a:cxn ang="0">
                  <a:pos x="110" y="795"/>
                </a:cxn>
                <a:cxn ang="0">
                  <a:pos x="306" y="806"/>
                </a:cxn>
                <a:cxn ang="0">
                  <a:pos x="592" y="814"/>
                </a:cxn>
                <a:cxn ang="0">
                  <a:pos x="930" y="814"/>
                </a:cxn>
                <a:cxn ang="0">
                  <a:pos x="1011" y="806"/>
                </a:cxn>
                <a:cxn ang="0">
                  <a:pos x="1045" y="790"/>
                </a:cxn>
                <a:cxn ang="0">
                  <a:pos x="1073" y="754"/>
                </a:cxn>
                <a:cxn ang="0">
                  <a:pos x="1082" y="709"/>
                </a:cxn>
                <a:cxn ang="0">
                  <a:pos x="1082" y="688"/>
                </a:cxn>
                <a:cxn ang="0">
                  <a:pos x="1079" y="670"/>
                </a:cxn>
                <a:cxn ang="0">
                  <a:pos x="1084" y="589"/>
                </a:cxn>
                <a:cxn ang="0">
                  <a:pos x="1087" y="501"/>
                </a:cxn>
                <a:cxn ang="0">
                  <a:pos x="1084" y="285"/>
                </a:cxn>
                <a:cxn ang="0">
                  <a:pos x="1023" y="751"/>
                </a:cxn>
                <a:cxn ang="0">
                  <a:pos x="970" y="765"/>
                </a:cxn>
                <a:cxn ang="0">
                  <a:pos x="859" y="771"/>
                </a:cxn>
                <a:cxn ang="0">
                  <a:pos x="590" y="769"/>
                </a:cxn>
                <a:cxn ang="0">
                  <a:pos x="364" y="757"/>
                </a:cxn>
                <a:cxn ang="0">
                  <a:pos x="209" y="751"/>
                </a:cxn>
                <a:cxn ang="0">
                  <a:pos x="93" y="747"/>
                </a:cxn>
                <a:cxn ang="0">
                  <a:pos x="57" y="729"/>
                </a:cxn>
                <a:cxn ang="0">
                  <a:pos x="46" y="687"/>
                </a:cxn>
                <a:cxn ang="0">
                  <a:pos x="44" y="665"/>
                </a:cxn>
                <a:cxn ang="0">
                  <a:pos x="46" y="128"/>
                </a:cxn>
                <a:cxn ang="0">
                  <a:pos x="46" y="113"/>
                </a:cxn>
                <a:cxn ang="0">
                  <a:pos x="57" y="70"/>
                </a:cxn>
                <a:cxn ang="0">
                  <a:pos x="93" y="53"/>
                </a:cxn>
                <a:cxn ang="0">
                  <a:pos x="209" y="47"/>
                </a:cxn>
                <a:cxn ang="0">
                  <a:pos x="435" y="51"/>
                </a:cxn>
                <a:cxn ang="0">
                  <a:pos x="540" y="49"/>
                </a:cxn>
                <a:cxn ang="0">
                  <a:pos x="827" y="55"/>
                </a:cxn>
                <a:cxn ang="0">
                  <a:pos x="951" y="60"/>
                </a:cxn>
                <a:cxn ang="0">
                  <a:pos x="1004" y="70"/>
                </a:cxn>
                <a:cxn ang="0">
                  <a:pos x="1029" y="84"/>
                </a:cxn>
                <a:cxn ang="0">
                  <a:pos x="1036" y="126"/>
                </a:cxn>
                <a:cxn ang="0">
                  <a:pos x="1036" y="202"/>
                </a:cxn>
                <a:cxn ang="0">
                  <a:pos x="1044" y="489"/>
                </a:cxn>
                <a:cxn ang="0">
                  <a:pos x="1039" y="578"/>
                </a:cxn>
                <a:cxn ang="0">
                  <a:pos x="1035" y="672"/>
                </a:cxn>
                <a:cxn ang="0">
                  <a:pos x="1036" y="712"/>
                </a:cxn>
                <a:cxn ang="0">
                  <a:pos x="1028" y="747"/>
                </a:cxn>
              </a:cxnLst>
              <a:rect l="0" t="0" r="r" b="b"/>
              <a:pathLst>
                <a:path w="1088" h="815">
                  <a:moveTo>
                    <a:pt x="1080" y="128"/>
                  </a:moveTo>
                  <a:lnTo>
                    <a:pt x="1080" y="128"/>
                  </a:lnTo>
                  <a:lnTo>
                    <a:pt x="1082" y="123"/>
                  </a:lnTo>
                  <a:lnTo>
                    <a:pt x="1080" y="117"/>
                  </a:lnTo>
                  <a:lnTo>
                    <a:pt x="1080" y="117"/>
                  </a:lnTo>
                  <a:lnTo>
                    <a:pt x="1076" y="104"/>
                  </a:lnTo>
                  <a:lnTo>
                    <a:pt x="1074" y="93"/>
                  </a:lnTo>
                  <a:lnTo>
                    <a:pt x="1070" y="72"/>
                  </a:lnTo>
                  <a:lnTo>
                    <a:pt x="1067" y="63"/>
                  </a:lnTo>
                  <a:lnTo>
                    <a:pt x="1062" y="54"/>
                  </a:lnTo>
                  <a:lnTo>
                    <a:pt x="1054" y="45"/>
                  </a:lnTo>
                  <a:lnTo>
                    <a:pt x="1044" y="36"/>
                  </a:lnTo>
                  <a:lnTo>
                    <a:pt x="1044" y="36"/>
                  </a:lnTo>
                  <a:lnTo>
                    <a:pt x="1036" y="32"/>
                  </a:lnTo>
                  <a:lnTo>
                    <a:pt x="1028" y="26"/>
                  </a:lnTo>
                  <a:lnTo>
                    <a:pt x="1010" y="20"/>
                  </a:lnTo>
                  <a:lnTo>
                    <a:pt x="990" y="16"/>
                  </a:lnTo>
                  <a:lnTo>
                    <a:pt x="969" y="13"/>
                  </a:lnTo>
                  <a:lnTo>
                    <a:pt x="948" y="13"/>
                  </a:lnTo>
                  <a:lnTo>
                    <a:pt x="927" y="12"/>
                  </a:lnTo>
                  <a:lnTo>
                    <a:pt x="891" y="13"/>
                  </a:lnTo>
                  <a:lnTo>
                    <a:pt x="891" y="13"/>
                  </a:lnTo>
                  <a:lnTo>
                    <a:pt x="793" y="11"/>
                  </a:lnTo>
                  <a:lnTo>
                    <a:pt x="675" y="7"/>
                  </a:lnTo>
                  <a:lnTo>
                    <a:pt x="556" y="4"/>
                  </a:lnTo>
                  <a:lnTo>
                    <a:pt x="503" y="4"/>
                  </a:lnTo>
                  <a:lnTo>
                    <a:pt x="459" y="5"/>
                  </a:lnTo>
                  <a:lnTo>
                    <a:pt x="459" y="5"/>
                  </a:lnTo>
                  <a:lnTo>
                    <a:pt x="416" y="5"/>
                  </a:lnTo>
                  <a:lnTo>
                    <a:pt x="371" y="5"/>
                  </a:lnTo>
                  <a:lnTo>
                    <a:pt x="284" y="2"/>
                  </a:lnTo>
                  <a:lnTo>
                    <a:pt x="241" y="0"/>
                  </a:lnTo>
                  <a:lnTo>
                    <a:pt x="197" y="0"/>
                  </a:lnTo>
                  <a:lnTo>
                    <a:pt x="153" y="0"/>
                  </a:lnTo>
                  <a:lnTo>
                    <a:pt x="110" y="4"/>
                  </a:lnTo>
                  <a:lnTo>
                    <a:pt x="110" y="4"/>
                  </a:lnTo>
                  <a:lnTo>
                    <a:pt x="95" y="5"/>
                  </a:lnTo>
                  <a:lnTo>
                    <a:pt x="82" y="8"/>
                  </a:lnTo>
                  <a:lnTo>
                    <a:pt x="69" y="11"/>
                  </a:lnTo>
                  <a:lnTo>
                    <a:pt x="59" y="15"/>
                  </a:lnTo>
                  <a:lnTo>
                    <a:pt x="48" y="20"/>
                  </a:lnTo>
                  <a:lnTo>
                    <a:pt x="39" y="25"/>
                  </a:lnTo>
                  <a:lnTo>
                    <a:pt x="31" y="32"/>
                  </a:lnTo>
                  <a:lnTo>
                    <a:pt x="25" y="38"/>
                  </a:lnTo>
                  <a:lnTo>
                    <a:pt x="18" y="46"/>
                  </a:lnTo>
                  <a:lnTo>
                    <a:pt x="13" y="55"/>
                  </a:lnTo>
                  <a:lnTo>
                    <a:pt x="9" y="64"/>
                  </a:lnTo>
                  <a:lnTo>
                    <a:pt x="5" y="75"/>
                  </a:lnTo>
                  <a:lnTo>
                    <a:pt x="3" y="87"/>
                  </a:lnTo>
                  <a:lnTo>
                    <a:pt x="1" y="100"/>
                  </a:lnTo>
                  <a:lnTo>
                    <a:pt x="0" y="127"/>
                  </a:lnTo>
                  <a:lnTo>
                    <a:pt x="0" y="127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0" y="131"/>
                  </a:lnTo>
                  <a:lnTo>
                    <a:pt x="0" y="658"/>
                  </a:lnTo>
                  <a:lnTo>
                    <a:pt x="0" y="658"/>
                  </a:lnTo>
                  <a:lnTo>
                    <a:pt x="0" y="665"/>
                  </a:lnTo>
                  <a:lnTo>
                    <a:pt x="0" y="665"/>
                  </a:lnTo>
                  <a:lnTo>
                    <a:pt x="0" y="671"/>
                  </a:lnTo>
                  <a:lnTo>
                    <a:pt x="0" y="671"/>
                  </a:lnTo>
                  <a:lnTo>
                    <a:pt x="1" y="699"/>
                  </a:lnTo>
                  <a:lnTo>
                    <a:pt x="3" y="712"/>
                  </a:lnTo>
                  <a:lnTo>
                    <a:pt x="5" y="723"/>
                  </a:lnTo>
                  <a:lnTo>
                    <a:pt x="9" y="734"/>
                  </a:lnTo>
                  <a:lnTo>
                    <a:pt x="13" y="743"/>
                  </a:lnTo>
                  <a:lnTo>
                    <a:pt x="18" y="752"/>
                  </a:lnTo>
                  <a:lnTo>
                    <a:pt x="25" y="760"/>
                  </a:lnTo>
                  <a:lnTo>
                    <a:pt x="31" y="767"/>
                  </a:lnTo>
                  <a:lnTo>
                    <a:pt x="39" y="773"/>
                  </a:lnTo>
                  <a:lnTo>
                    <a:pt x="48" y="778"/>
                  </a:lnTo>
                  <a:lnTo>
                    <a:pt x="59" y="784"/>
                  </a:lnTo>
                  <a:lnTo>
                    <a:pt x="69" y="788"/>
                  </a:lnTo>
                  <a:lnTo>
                    <a:pt x="82" y="790"/>
                  </a:lnTo>
                  <a:lnTo>
                    <a:pt x="95" y="793"/>
                  </a:lnTo>
                  <a:lnTo>
                    <a:pt x="110" y="795"/>
                  </a:lnTo>
                  <a:lnTo>
                    <a:pt x="110" y="795"/>
                  </a:lnTo>
                  <a:lnTo>
                    <a:pt x="156" y="798"/>
                  </a:lnTo>
                  <a:lnTo>
                    <a:pt x="204" y="802"/>
                  </a:lnTo>
                  <a:lnTo>
                    <a:pt x="306" y="806"/>
                  </a:lnTo>
                  <a:lnTo>
                    <a:pt x="408" y="808"/>
                  </a:lnTo>
                  <a:lnTo>
                    <a:pt x="502" y="812"/>
                  </a:lnTo>
                  <a:lnTo>
                    <a:pt x="502" y="812"/>
                  </a:lnTo>
                  <a:lnTo>
                    <a:pt x="592" y="814"/>
                  </a:lnTo>
                  <a:lnTo>
                    <a:pt x="697" y="815"/>
                  </a:lnTo>
                  <a:lnTo>
                    <a:pt x="893" y="814"/>
                  </a:lnTo>
                  <a:lnTo>
                    <a:pt x="893" y="814"/>
                  </a:lnTo>
                  <a:lnTo>
                    <a:pt x="930" y="814"/>
                  </a:lnTo>
                  <a:lnTo>
                    <a:pt x="951" y="814"/>
                  </a:lnTo>
                  <a:lnTo>
                    <a:pt x="972" y="812"/>
                  </a:lnTo>
                  <a:lnTo>
                    <a:pt x="991" y="810"/>
                  </a:lnTo>
                  <a:lnTo>
                    <a:pt x="1011" y="806"/>
                  </a:lnTo>
                  <a:lnTo>
                    <a:pt x="1029" y="799"/>
                  </a:lnTo>
                  <a:lnTo>
                    <a:pt x="1037" y="795"/>
                  </a:lnTo>
                  <a:lnTo>
                    <a:pt x="1045" y="790"/>
                  </a:lnTo>
                  <a:lnTo>
                    <a:pt x="1045" y="790"/>
                  </a:lnTo>
                  <a:lnTo>
                    <a:pt x="1057" y="781"/>
                  </a:lnTo>
                  <a:lnTo>
                    <a:pt x="1065" y="772"/>
                  </a:lnTo>
                  <a:lnTo>
                    <a:pt x="1069" y="763"/>
                  </a:lnTo>
                  <a:lnTo>
                    <a:pt x="1073" y="754"/>
                  </a:lnTo>
                  <a:lnTo>
                    <a:pt x="1076" y="734"/>
                  </a:lnTo>
                  <a:lnTo>
                    <a:pt x="1079" y="722"/>
                  </a:lnTo>
                  <a:lnTo>
                    <a:pt x="1082" y="709"/>
                  </a:lnTo>
                  <a:lnTo>
                    <a:pt x="1082" y="709"/>
                  </a:lnTo>
                  <a:lnTo>
                    <a:pt x="1083" y="701"/>
                  </a:lnTo>
                  <a:lnTo>
                    <a:pt x="1082" y="695"/>
                  </a:lnTo>
                  <a:lnTo>
                    <a:pt x="1082" y="695"/>
                  </a:lnTo>
                  <a:lnTo>
                    <a:pt x="1082" y="688"/>
                  </a:lnTo>
                  <a:lnTo>
                    <a:pt x="1080" y="683"/>
                  </a:lnTo>
                  <a:lnTo>
                    <a:pt x="1080" y="683"/>
                  </a:lnTo>
                  <a:lnTo>
                    <a:pt x="1079" y="678"/>
                  </a:lnTo>
                  <a:lnTo>
                    <a:pt x="1079" y="670"/>
                  </a:lnTo>
                  <a:lnTo>
                    <a:pt x="1080" y="650"/>
                  </a:lnTo>
                  <a:lnTo>
                    <a:pt x="1084" y="616"/>
                  </a:lnTo>
                  <a:lnTo>
                    <a:pt x="1084" y="616"/>
                  </a:lnTo>
                  <a:lnTo>
                    <a:pt x="1084" y="589"/>
                  </a:lnTo>
                  <a:lnTo>
                    <a:pt x="1084" y="561"/>
                  </a:lnTo>
                  <a:lnTo>
                    <a:pt x="1084" y="561"/>
                  </a:lnTo>
                  <a:lnTo>
                    <a:pt x="1086" y="531"/>
                  </a:lnTo>
                  <a:lnTo>
                    <a:pt x="1087" y="501"/>
                  </a:lnTo>
                  <a:lnTo>
                    <a:pt x="1088" y="472"/>
                  </a:lnTo>
                  <a:lnTo>
                    <a:pt x="1088" y="442"/>
                  </a:lnTo>
                  <a:lnTo>
                    <a:pt x="1088" y="442"/>
                  </a:lnTo>
                  <a:lnTo>
                    <a:pt x="1084" y="285"/>
                  </a:lnTo>
                  <a:lnTo>
                    <a:pt x="1082" y="198"/>
                  </a:lnTo>
                  <a:lnTo>
                    <a:pt x="1080" y="128"/>
                  </a:lnTo>
                  <a:lnTo>
                    <a:pt x="1080" y="128"/>
                  </a:lnTo>
                  <a:close/>
                  <a:moveTo>
                    <a:pt x="1023" y="751"/>
                  </a:moveTo>
                  <a:lnTo>
                    <a:pt x="1023" y="751"/>
                  </a:lnTo>
                  <a:lnTo>
                    <a:pt x="1006" y="757"/>
                  </a:lnTo>
                  <a:lnTo>
                    <a:pt x="989" y="761"/>
                  </a:lnTo>
                  <a:lnTo>
                    <a:pt x="970" y="765"/>
                  </a:lnTo>
                  <a:lnTo>
                    <a:pt x="953" y="767"/>
                  </a:lnTo>
                  <a:lnTo>
                    <a:pt x="953" y="767"/>
                  </a:lnTo>
                  <a:lnTo>
                    <a:pt x="891" y="769"/>
                  </a:lnTo>
                  <a:lnTo>
                    <a:pt x="859" y="771"/>
                  </a:lnTo>
                  <a:lnTo>
                    <a:pt x="828" y="772"/>
                  </a:lnTo>
                  <a:lnTo>
                    <a:pt x="828" y="772"/>
                  </a:lnTo>
                  <a:lnTo>
                    <a:pt x="674" y="771"/>
                  </a:lnTo>
                  <a:lnTo>
                    <a:pt x="590" y="769"/>
                  </a:lnTo>
                  <a:lnTo>
                    <a:pt x="519" y="767"/>
                  </a:lnTo>
                  <a:lnTo>
                    <a:pt x="519" y="767"/>
                  </a:lnTo>
                  <a:lnTo>
                    <a:pt x="446" y="763"/>
                  </a:lnTo>
                  <a:lnTo>
                    <a:pt x="364" y="757"/>
                  </a:lnTo>
                  <a:lnTo>
                    <a:pt x="282" y="754"/>
                  </a:lnTo>
                  <a:lnTo>
                    <a:pt x="244" y="752"/>
                  </a:lnTo>
                  <a:lnTo>
                    <a:pt x="209" y="751"/>
                  </a:lnTo>
                  <a:lnTo>
                    <a:pt x="209" y="751"/>
                  </a:lnTo>
                  <a:lnTo>
                    <a:pt x="150" y="752"/>
                  </a:lnTo>
                  <a:lnTo>
                    <a:pt x="122" y="751"/>
                  </a:lnTo>
                  <a:lnTo>
                    <a:pt x="107" y="750"/>
                  </a:lnTo>
                  <a:lnTo>
                    <a:pt x="93" y="747"/>
                  </a:lnTo>
                  <a:lnTo>
                    <a:pt x="93" y="747"/>
                  </a:lnTo>
                  <a:lnTo>
                    <a:pt x="77" y="742"/>
                  </a:lnTo>
                  <a:lnTo>
                    <a:pt x="65" y="737"/>
                  </a:lnTo>
                  <a:lnTo>
                    <a:pt x="57" y="729"/>
                  </a:lnTo>
                  <a:lnTo>
                    <a:pt x="52" y="721"/>
                  </a:lnTo>
                  <a:lnTo>
                    <a:pt x="48" y="710"/>
                  </a:lnTo>
                  <a:lnTo>
                    <a:pt x="46" y="700"/>
                  </a:lnTo>
                  <a:lnTo>
                    <a:pt x="46" y="687"/>
                  </a:lnTo>
                  <a:lnTo>
                    <a:pt x="46" y="671"/>
                  </a:lnTo>
                  <a:lnTo>
                    <a:pt x="46" y="671"/>
                  </a:lnTo>
                  <a:lnTo>
                    <a:pt x="44" y="665"/>
                  </a:lnTo>
                  <a:lnTo>
                    <a:pt x="44" y="665"/>
                  </a:lnTo>
                  <a:lnTo>
                    <a:pt x="46" y="658"/>
                  </a:lnTo>
                  <a:lnTo>
                    <a:pt x="46" y="131"/>
                  </a:lnTo>
                  <a:lnTo>
                    <a:pt x="46" y="131"/>
                  </a:lnTo>
                  <a:lnTo>
                    <a:pt x="46" y="128"/>
                  </a:lnTo>
                  <a:lnTo>
                    <a:pt x="46" y="128"/>
                  </a:lnTo>
                  <a:lnTo>
                    <a:pt x="46" y="127"/>
                  </a:lnTo>
                  <a:lnTo>
                    <a:pt x="46" y="127"/>
                  </a:lnTo>
                  <a:lnTo>
                    <a:pt x="46" y="113"/>
                  </a:lnTo>
                  <a:lnTo>
                    <a:pt x="46" y="98"/>
                  </a:lnTo>
                  <a:lnTo>
                    <a:pt x="48" y="88"/>
                  </a:lnTo>
                  <a:lnTo>
                    <a:pt x="52" y="77"/>
                  </a:lnTo>
                  <a:lnTo>
                    <a:pt x="57" y="70"/>
                  </a:lnTo>
                  <a:lnTo>
                    <a:pt x="65" y="62"/>
                  </a:lnTo>
                  <a:lnTo>
                    <a:pt x="77" y="56"/>
                  </a:lnTo>
                  <a:lnTo>
                    <a:pt x="93" y="53"/>
                  </a:lnTo>
                  <a:lnTo>
                    <a:pt x="93" y="53"/>
                  </a:lnTo>
                  <a:lnTo>
                    <a:pt x="107" y="49"/>
                  </a:lnTo>
                  <a:lnTo>
                    <a:pt x="122" y="47"/>
                  </a:lnTo>
                  <a:lnTo>
                    <a:pt x="150" y="46"/>
                  </a:lnTo>
                  <a:lnTo>
                    <a:pt x="209" y="47"/>
                  </a:lnTo>
                  <a:lnTo>
                    <a:pt x="209" y="47"/>
                  </a:lnTo>
                  <a:lnTo>
                    <a:pt x="280" y="49"/>
                  </a:lnTo>
                  <a:lnTo>
                    <a:pt x="357" y="50"/>
                  </a:lnTo>
                  <a:lnTo>
                    <a:pt x="435" y="51"/>
                  </a:lnTo>
                  <a:lnTo>
                    <a:pt x="472" y="51"/>
                  </a:lnTo>
                  <a:lnTo>
                    <a:pt x="506" y="50"/>
                  </a:lnTo>
                  <a:lnTo>
                    <a:pt x="506" y="50"/>
                  </a:lnTo>
                  <a:lnTo>
                    <a:pt x="540" y="49"/>
                  </a:lnTo>
                  <a:lnTo>
                    <a:pt x="578" y="49"/>
                  </a:lnTo>
                  <a:lnTo>
                    <a:pt x="666" y="51"/>
                  </a:lnTo>
                  <a:lnTo>
                    <a:pt x="753" y="54"/>
                  </a:lnTo>
                  <a:lnTo>
                    <a:pt x="827" y="55"/>
                  </a:lnTo>
                  <a:lnTo>
                    <a:pt x="827" y="55"/>
                  </a:lnTo>
                  <a:lnTo>
                    <a:pt x="857" y="55"/>
                  </a:lnTo>
                  <a:lnTo>
                    <a:pt x="888" y="56"/>
                  </a:lnTo>
                  <a:lnTo>
                    <a:pt x="951" y="60"/>
                  </a:lnTo>
                  <a:lnTo>
                    <a:pt x="951" y="60"/>
                  </a:lnTo>
                  <a:lnTo>
                    <a:pt x="968" y="62"/>
                  </a:lnTo>
                  <a:lnTo>
                    <a:pt x="986" y="64"/>
                  </a:lnTo>
                  <a:lnTo>
                    <a:pt x="1004" y="70"/>
                  </a:lnTo>
                  <a:lnTo>
                    <a:pt x="1020" y="75"/>
                  </a:lnTo>
                  <a:lnTo>
                    <a:pt x="1020" y="75"/>
                  </a:lnTo>
                  <a:lnTo>
                    <a:pt x="1025" y="79"/>
                  </a:lnTo>
                  <a:lnTo>
                    <a:pt x="1029" y="84"/>
                  </a:lnTo>
                  <a:lnTo>
                    <a:pt x="1031" y="90"/>
                  </a:lnTo>
                  <a:lnTo>
                    <a:pt x="1032" y="97"/>
                  </a:lnTo>
                  <a:lnTo>
                    <a:pt x="1033" y="113"/>
                  </a:lnTo>
                  <a:lnTo>
                    <a:pt x="1036" y="126"/>
                  </a:lnTo>
                  <a:lnTo>
                    <a:pt x="1036" y="126"/>
                  </a:lnTo>
                  <a:lnTo>
                    <a:pt x="1036" y="127"/>
                  </a:lnTo>
                  <a:lnTo>
                    <a:pt x="1036" y="127"/>
                  </a:lnTo>
                  <a:lnTo>
                    <a:pt x="1036" y="202"/>
                  </a:lnTo>
                  <a:lnTo>
                    <a:pt x="1039" y="293"/>
                  </a:lnTo>
                  <a:lnTo>
                    <a:pt x="1044" y="459"/>
                  </a:lnTo>
                  <a:lnTo>
                    <a:pt x="1044" y="459"/>
                  </a:lnTo>
                  <a:lnTo>
                    <a:pt x="1044" y="489"/>
                  </a:lnTo>
                  <a:lnTo>
                    <a:pt x="1041" y="518"/>
                  </a:lnTo>
                  <a:lnTo>
                    <a:pt x="1040" y="548"/>
                  </a:lnTo>
                  <a:lnTo>
                    <a:pt x="1039" y="578"/>
                  </a:lnTo>
                  <a:lnTo>
                    <a:pt x="1039" y="578"/>
                  </a:lnTo>
                  <a:lnTo>
                    <a:pt x="1037" y="607"/>
                  </a:lnTo>
                  <a:lnTo>
                    <a:pt x="1035" y="640"/>
                  </a:lnTo>
                  <a:lnTo>
                    <a:pt x="1035" y="655"/>
                  </a:lnTo>
                  <a:lnTo>
                    <a:pt x="1035" y="672"/>
                  </a:lnTo>
                  <a:lnTo>
                    <a:pt x="1035" y="687"/>
                  </a:lnTo>
                  <a:lnTo>
                    <a:pt x="1037" y="699"/>
                  </a:lnTo>
                  <a:lnTo>
                    <a:pt x="1037" y="699"/>
                  </a:lnTo>
                  <a:lnTo>
                    <a:pt x="1036" y="712"/>
                  </a:lnTo>
                  <a:lnTo>
                    <a:pt x="1035" y="727"/>
                  </a:lnTo>
                  <a:lnTo>
                    <a:pt x="1033" y="735"/>
                  </a:lnTo>
                  <a:lnTo>
                    <a:pt x="1031" y="742"/>
                  </a:lnTo>
                  <a:lnTo>
                    <a:pt x="1028" y="747"/>
                  </a:lnTo>
                  <a:lnTo>
                    <a:pt x="1023" y="751"/>
                  </a:lnTo>
                  <a:lnTo>
                    <a:pt x="1023" y="751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2" name="Freeform 766"/>
            <p:cNvSpPr>
              <a:spLocks noEditPoints="1"/>
            </p:cNvSpPr>
            <p:nvPr/>
          </p:nvSpPr>
          <p:spPr bwMode="auto">
            <a:xfrm>
              <a:off x="2912536" y="3901004"/>
              <a:ext cx="338667" cy="336551"/>
            </a:xfrm>
            <a:custGeom>
              <a:avLst/>
              <a:gdLst/>
              <a:ahLst/>
              <a:cxnLst>
                <a:cxn ang="0">
                  <a:pos x="638" y="357"/>
                </a:cxn>
                <a:cxn ang="0">
                  <a:pos x="637" y="165"/>
                </a:cxn>
                <a:cxn ang="0">
                  <a:pos x="636" y="102"/>
                </a:cxn>
                <a:cxn ang="0">
                  <a:pos x="630" y="56"/>
                </a:cxn>
                <a:cxn ang="0">
                  <a:pos x="615" y="31"/>
                </a:cxn>
                <a:cxn ang="0">
                  <a:pos x="599" y="22"/>
                </a:cxn>
                <a:cxn ang="0">
                  <a:pos x="591" y="20"/>
                </a:cxn>
                <a:cxn ang="0">
                  <a:pos x="363" y="9"/>
                </a:cxn>
                <a:cxn ang="0">
                  <a:pos x="280" y="1"/>
                </a:cxn>
                <a:cxn ang="0">
                  <a:pos x="137" y="1"/>
                </a:cxn>
                <a:cxn ang="0">
                  <a:pos x="81" y="1"/>
                </a:cxn>
                <a:cxn ang="0">
                  <a:pos x="39" y="6"/>
                </a:cxn>
                <a:cxn ang="0">
                  <a:pos x="19" y="12"/>
                </a:cxn>
                <a:cxn ang="0">
                  <a:pos x="9" y="26"/>
                </a:cxn>
                <a:cxn ang="0">
                  <a:pos x="6" y="34"/>
                </a:cxn>
                <a:cxn ang="0">
                  <a:pos x="5" y="46"/>
                </a:cxn>
                <a:cxn ang="0">
                  <a:pos x="5" y="418"/>
                </a:cxn>
                <a:cxn ang="0">
                  <a:pos x="0" y="496"/>
                </a:cxn>
                <a:cxn ang="0">
                  <a:pos x="1" y="552"/>
                </a:cxn>
                <a:cxn ang="0">
                  <a:pos x="13" y="587"/>
                </a:cxn>
                <a:cxn ang="0">
                  <a:pos x="36" y="613"/>
                </a:cxn>
                <a:cxn ang="0">
                  <a:pos x="52" y="619"/>
                </a:cxn>
                <a:cxn ang="0">
                  <a:pos x="94" y="622"/>
                </a:cxn>
                <a:cxn ang="0">
                  <a:pos x="140" y="624"/>
                </a:cxn>
                <a:cxn ang="0">
                  <a:pos x="226" y="629"/>
                </a:cxn>
                <a:cxn ang="0">
                  <a:pos x="306" y="636"/>
                </a:cxn>
                <a:cxn ang="0">
                  <a:pos x="507" y="636"/>
                </a:cxn>
                <a:cxn ang="0">
                  <a:pos x="587" y="636"/>
                </a:cxn>
                <a:cxn ang="0">
                  <a:pos x="602" y="630"/>
                </a:cxn>
                <a:cxn ang="0">
                  <a:pos x="608" y="628"/>
                </a:cxn>
                <a:cxn ang="0">
                  <a:pos x="625" y="619"/>
                </a:cxn>
                <a:cxn ang="0">
                  <a:pos x="636" y="594"/>
                </a:cxn>
                <a:cxn ang="0">
                  <a:pos x="637" y="566"/>
                </a:cxn>
                <a:cxn ang="0">
                  <a:pos x="641" y="430"/>
                </a:cxn>
                <a:cxn ang="0">
                  <a:pos x="639" y="384"/>
                </a:cxn>
                <a:cxn ang="0">
                  <a:pos x="87" y="573"/>
                </a:cxn>
                <a:cxn ang="0">
                  <a:pos x="60" y="554"/>
                </a:cxn>
                <a:cxn ang="0">
                  <a:pos x="51" y="523"/>
                </a:cxn>
                <a:cxn ang="0">
                  <a:pos x="51" y="51"/>
                </a:cxn>
                <a:cxn ang="0">
                  <a:pos x="64" y="48"/>
                </a:cxn>
                <a:cxn ang="0">
                  <a:pos x="158" y="47"/>
                </a:cxn>
                <a:cxn ang="0">
                  <a:pos x="277" y="47"/>
                </a:cxn>
                <a:cxn ang="0">
                  <a:pos x="371" y="55"/>
                </a:cxn>
                <a:cxn ang="0">
                  <a:pos x="579" y="65"/>
                </a:cxn>
                <a:cxn ang="0">
                  <a:pos x="583" y="71"/>
                </a:cxn>
                <a:cxn ang="0">
                  <a:pos x="592" y="114"/>
                </a:cxn>
                <a:cxn ang="0">
                  <a:pos x="592" y="312"/>
                </a:cxn>
                <a:cxn ang="0">
                  <a:pos x="592" y="370"/>
                </a:cxn>
                <a:cxn ang="0">
                  <a:pos x="595" y="553"/>
                </a:cxn>
                <a:cxn ang="0">
                  <a:pos x="590" y="586"/>
                </a:cxn>
                <a:cxn ang="0">
                  <a:pos x="533" y="588"/>
                </a:cxn>
                <a:cxn ang="0">
                  <a:pos x="276" y="587"/>
                </a:cxn>
                <a:cxn ang="0">
                  <a:pos x="125" y="578"/>
                </a:cxn>
              </a:cxnLst>
              <a:rect l="0" t="0" r="r" b="b"/>
              <a:pathLst>
                <a:path w="641" h="636">
                  <a:moveTo>
                    <a:pt x="639" y="384"/>
                  </a:moveTo>
                  <a:lnTo>
                    <a:pt x="639" y="384"/>
                  </a:lnTo>
                  <a:lnTo>
                    <a:pt x="638" y="357"/>
                  </a:lnTo>
                  <a:lnTo>
                    <a:pt x="638" y="323"/>
                  </a:lnTo>
                  <a:lnTo>
                    <a:pt x="638" y="243"/>
                  </a:lnTo>
                  <a:lnTo>
                    <a:pt x="637" y="165"/>
                  </a:lnTo>
                  <a:lnTo>
                    <a:pt x="637" y="129"/>
                  </a:lnTo>
                  <a:lnTo>
                    <a:pt x="636" y="102"/>
                  </a:lnTo>
                  <a:lnTo>
                    <a:pt x="636" y="102"/>
                  </a:lnTo>
                  <a:lnTo>
                    <a:pt x="633" y="78"/>
                  </a:lnTo>
                  <a:lnTo>
                    <a:pt x="632" y="67"/>
                  </a:lnTo>
                  <a:lnTo>
                    <a:pt x="630" y="56"/>
                  </a:lnTo>
                  <a:lnTo>
                    <a:pt x="626" y="47"/>
                  </a:lnTo>
                  <a:lnTo>
                    <a:pt x="622" y="38"/>
                  </a:lnTo>
                  <a:lnTo>
                    <a:pt x="615" y="31"/>
                  </a:lnTo>
                  <a:lnTo>
                    <a:pt x="605" y="26"/>
                  </a:lnTo>
                  <a:lnTo>
                    <a:pt x="605" y="26"/>
                  </a:lnTo>
                  <a:lnTo>
                    <a:pt x="599" y="22"/>
                  </a:lnTo>
                  <a:lnTo>
                    <a:pt x="595" y="21"/>
                  </a:lnTo>
                  <a:lnTo>
                    <a:pt x="591" y="20"/>
                  </a:lnTo>
                  <a:lnTo>
                    <a:pt x="591" y="20"/>
                  </a:lnTo>
                  <a:lnTo>
                    <a:pt x="526" y="18"/>
                  </a:lnTo>
                  <a:lnTo>
                    <a:pt x="445" y="14"/>
                  </a:lnTo>
                  <a:lnTo>
                    <a:pt x="363" y="9"/>
                  </a:lnTo>
                  <a:lnTo>
                    <a:pt x="298" y="3"/>
                  </a:lnTo>
                  <a:lnTo>
                    <a:pt x="298" y="3"/>
                  </a:lnTo>
                  <a:lnTo>
                    <a:pt x="280" y="1"/>
                  </a:lnTo>
                  <a:lnTo>
                    <a:pt x="260" y="0"/>
                  </a:lnTo>
                  <a:lnTo>
                    <a:pt x="217" y="0"/>
                  </a:lnTo>
                  <a:lnTo>
                    <a:pt x="137" y="1"/>
                  </a:lnTo>
                  <a:lnTo>
                    <a:pt x="137" y="1"/>
                  </a:lnTo>
                  <a:lnTo>
                    <a:pt x="108" y="1"/>
                  </a:lnTo>
                  <a:lnTo>
                    <a:pt x="81" y="1"/>
                  </a:lnTo>
                  <a:lnTo>
                    <a:pt x="67" y="3"/>
                  </a:lnTo>
                  <a:lnTo>
                    <a:pt x="52" y="4"/>
                  </a:lnTo>
                  <a:lnTo>
                    <a:pt x="39" y="6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19" y="12"/>
                  </a:lnTo>
                  <a:lnTo>
                    <a:pt x="15" y="16"/>
                  </a:lnTo>
                  <a:lnTo>
                    <a:pt x="12" y="21"/>
                  </a:lnTo>
                  <a:lnTo>
                    <a:pt x="9" y="26"/>
                  </a:lnTo>
                  <a:lnTo>
                    <a:pt x="9" y="26"/>
                  </a:lnTo>
                  <a:lnTo>
                    <a:pt x="8" y="30"/>
                  </a:lnTo>
                  <a:lnTo>
                    <a:pt x="6" y="34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5" y="46"/>
                  </a:lnTo>
                  <a:lnTo>
                    <a:pt x="5" y="51"/>
                  </a:lnTo>
                  <a:lnTo>
                    <a:pt x="5" y="418"/>
                  </a:lnTo>
                  <a:lnTo>
                    <a:pt x="5" y="418"/>
                  </a:lnTo>
                  <a:lnTo>
                    <a:pt x="4" y="442"/>
                  </a:lnTo>
                  <a:lnTo>
                    <a:pt x="1" y="468"/>
                  </a:lnTo>
                  <a:lnTo>
                    <a:pt x="0" y="496"/>
                  </a:lnTo>
                  <a:lnTo>
                    <a:pt x="0" y="524"/>
                  </a:lnTo>
                  <a:lnTo>
                    <a:pt x="0" y="537"/>
                  </a:lnTo>
                  <a:lnTo>
                    <a:pt x="1" y="552"/>
                  </a:lnTo>
                  <a:lnTo>
                    <a:pt x="4" y="565"/>
                  </a:lnTo>
                  <a:lnTo>
                    <a:pt x="8" y="577"/>
                  </a:lnTo>
                  <a:lnTo>
                    <a:pt x="13" y="587"/>
                  </a:lnTo>
                  <a:lnTo>
                    <a:pt x="18" y="598"/>
                  </a:lnTo>
                  <a:lnTo>
                    <a:pt x="26" y="607"/>
                  </a:lnTo>
                  <a:lnTo>
                    <a:pt x="36" y="613"/>
                  </a:lnTo>
                  <a:lnTo>
                    <a:pt x="36" y="613"/>
                  </a:lnTo>
                  <a:lnTo>
                    <a:pt x="44" y="617"/>
                  </a:lnTo>
                  <a:lnTo>
                    <a:pt x="52" y="619"/>
                  </a:lnTo>
                  <a:lnTo>
                    <a:pt x="63" y="621"/>
                  </a:lnTo>
                  <a:lnTo>
                    <a:pt x="73" y="621"/>
                  </a:lnTo>
                  <a:lnTo>
                    <a:pt x="94" y="622"/>
                  </a:lnTo>
                  <a:lnTo>
                    <a:pt x="111" y="622"/>
                  </a:lnTo>
                  <a:lnTo>
                    <a:pt x="111" y="622"/>
                  </a:lnTo>
                  <a:lnTo>
                    <a:pt x="140" y="624"/>
                  </a:lnTo>
                  <a:lnTo>
                    <a:pt x="169" y="625"/>
                  </a:lnTo>
                  <a:lnTo>
                    <a:pt x="197" y="626"/>
                  </a:lnTo>
                  <a:lnTo>
                    <a:pt x="226" y="629"/>
                  </a:lnTo>
                  <a:lnTo>
                    <a:pt x="226" y="629"/>
                  </a:lnTo>
                  <a:lnTo>
                    <a:pt x="261" y="633"/>
                  </a:lnTo>
                  <a:lnTo>
                    <a:pt x="306" y="636"/>
                  </a:lnTo>
                  <a:lnTo>
                    <a:pt x="354" y="636"/>
                  </a:lnTo>
                  <a:lnTo>
                    <a:pt x="407" y="636"/>
                  </a:lnTo>
                  <a:lnTo>
                    <a:pt x="507" y="636"/>
                  </a:lnTo>
                  <a:lnTo>
                    <a:pt x="552" y="636"/>
                  </a:lnTo>
                  <a:lnTo>
                    <a:pt x="587" y="636"/>
                  </a:lnTo>
                  <a:lnTo>
                    <a:pt x="587" y="636"/>
                  </a:lnTo>
                  <a:lnTo>
                    <a:pt x="592" y="636"/>
                  </a:lnTo>
                  <a:lnTo>
                    <a:pt x="598" y="633"/>
                  </a:lnTo>
                  <a:lnTo>
                    <a:pt x="602" y="630"/>
                  </a:lnTo>
                  <a:lnTo>
                    <a:pt x="604" y="628"/>
                  </a:lnTo>
                  <a:lnTo>
                    <a:pt x="604" y="628"/>
                  </a:lnTo>
                  <a:lnTo>
                    <a:pt x="608" y="628"/>
                  </a:lnTo>
                  <a:lnTo>
                    <a:pt x="608" y="628"/>
                  </a:lnTo>
                  <a:lnTo>
                    <a:pt x="619" y="624"/>
                  </a:lnTo>
                  <a:lnTo>
                    <a:pt x="625" y="619"/>
                  </a:lnTo>
                  <a:lnTo>
                    <a:pt x="630" y="611"/>
                  </a:lnTo>
                  <a:lnTo>
                    <a:pt x="634" y="603"/>
                  </a:lnTo>
                  <a:lnTo>
                    <a:pt x="636" y="594"/>
                  </a:lnTo>
                  <a:lnTo>
                    <a:pt x="637" y="585"/>
                  </a:lnTo>
                  <a:lnTo>
                    <a:pt x="637" y="566"/>
                  </a:lnTo>
                  <a:lnTo>
                    <a:pt x="637" y="566"/>
                  </a:lnTo>
                  <a:lnTo>
                    <a:pt x="637" y="520"/>
                  </a:lnTo>
                  <a:lnTo>
                    <a:pt x="639" y="475"/>
                  </a:lnTo>
                  <a:lnTo>
                    <a:pt x="641" y="430"/>
                  </a:lnTo>
                  <a:lnTo>
                    <a:pt x="641" y="407"/>
                  </a:lnTo>
                  <a:lnTo>
                    <a:pt x="639" y="384"/>
                  </a:lnTo>
                  <a:lnTo>
                    <a:pt x="639" y="384"/>
                  </a:lnTo>
                  <a:close/>
                  <a:moveTo>
                    <a:pt x="102" y="575"/>
                  </a:moveTo>
                  <a:lnTo>
                    <a:pt x="102" y="575"/>
                  </a:lnTo>
                  <a:lnTo>
                    <a:pt x="87" y="573"/>
                  </a:lnTo>
                  <a:lnTo>
                    <a:pt x="76" y="568"/>
                  </a:lnTo>
                  <a:lnTo>
                    <a:pt x="67" y="562"/>
                  </a:lnTo>
                  <a:lnTo>
                    <a:pt x="60" y="554"/>
                  </a:lnTo>
                  <a:lnTo>
                    <a:pt x="55" y="545"/>
                  </a:lnTo>
                  <a:lnTo>
                    <a:pt x="52" y="535"/>
                  </a:lnTo>
                  <a:lnTo>
                    <a:pt x="51" y="523"/>
                  </a:lnTo>
                  <a:lnTo>
                    <a:pt x="51" y="509"/>
                  </a:lnTo>
                  <a:lnTo>
                    <a:pt x="51" y="51"/>
                  </a:lnTo>
                  <a:lnTo>
                    <a:pt x="51" y="51"/>
                  </a:lnTo>
                  <a:lnTo>
                    <a:pt x="50" y="51"/>
                  </a:lnTo>
                  <a:lnTo>
                    <a:pt x="50" y="51"/>
                  </a:lnTo>
                  <a:lnTo>
                    <a:pt x="64" y="48"/>
                  </a:lnTo>
                  <a:lnTo>
                    <a:pt x="77" y="47"/>
                  </a:lnTo>
                  <a:lnTo>
                    <a:pt x="104" y="46"/>
                  </a:lnTo>
                  <a:lnTo>
                    <a:pt x="158" y="47"/>
                  </a:lnTo>
                  <a:lnTo>
                    <a:pt x="158" y="47"/>
                  </a:lnTo>
                  <a:lnTo>
                    <a:pt x="235" y="46"/>
                  </a:lnTo>
                  <a:lnTo>
                    <a:pt x="277" y="47"/>
                  </a:lnTo>
                  <a:lnTo>
                    <a:pt x="312" y="50"/>
                  </a:lnTo>
                  <a:lnTo>
                    <a:pt x="312" y="50"/>
                  </a:lnTo>
                  <a:lnTo>
                    <a:pt x="371" y="55"/>
                  </a:lnTo>
                  <a:lnTo>
                    <a:pt x="446" y="60"/>
                  </a:lnTo>
                  <a:lnTo>
                    <a:pt x="520" y="64"/>
                  </a:lnTo>
                  <a:lnTo>
                    <a:pt x="579" y="65"/>
                  </a:lnTo>
                  <a:lnTo>
                    <a:pt x="579" y="65"/>
                  </a:lnTo>
                  <a:lnTo>
                    <a:pt x="582" y="68"/>
                  </a:lnTo>
                  <a:lnTo>
                    <a:pt x="583" y="71"/>
                  </a:lnTo>
                  <a:lnTo>
                    <a:pt x="587" y="81"/>
                  </a:lnTo>
                  <a:lnTo>
                    <a:pt x="590" y="95"/>
                  </a:lnTo>
                  <a:lnTo>
                    <a:pt x="592" y="114"/>
                  </a:lnTo>
                  <a:lnTo>
                    <a:pt x="594" y="159"/>
                  </a:lnTo>
                  <a:lnTo>
                    <a:pt x="595" y="212"/>
                  </a:lnTo>
                  <a:lnTo>
                    <a:pt x="592" y="312"/>
                  </a:lnTo>
                  <a:lnTo>
                    <a:pt x="592" y="349"/>
                  </a:lnTo>
                  <a:lnTo>
                    <a:pt x="592" y="370"/>
                  </a:lnTo>
                  <a:lnTo>
                    <a:pt x="592" y="370"/>
                  </a:lnTo>
                  <a:lnTo>
                    <a:pt x="594" y="413"/>
                  </a:lnTo>
                  <a:lnTo>
                    <a:pt x="594" y="485"/>
                  </a:lnTo>
                  <a:lnTo>
                    <a:pt x="595" y="553"/>
                  </a:lnTo>
                  <a:lnTo>
                    <a:pt x="596" y="583"/>
                  </a:lnTo>
                  <a:lnTo>
                    <a:pt x="596" y="583"/>
                  </a:lnTo>
                  <a:lnTo>
                    <a:pt x="590" y="586"/>
                  </a:lnTo>
                  <a:lnTo>
                    <a:pt x="585" y="590"/>
                  </a:lnTo>
                  <a:lnTo>
                    <a:pt x="585" y="590"/>
                  </a:lnTo>
                  <a:lnTo>
                    <a:pt x="533" y="588"/>
                  </a:lnTo>
                  <a:lnTo>
                    <a:pt x="475" y="588"/>
                  </a:lnTo>
                  <a:lnTo>
                    <a:pt x="343" y="588"/>
                  </a:lnTo>
                  <a:lnTo>
                    <a:pt x="276" y="587"/>
                  </a:lnTo>
                  <a:lnTo>
                    <a:pt x="212" y="585"/>
                  </a:lnTo>
                  <a:lnTo>
                    <a:pt x="153" y="581"/>
                  </a:lnTo>
                  <a:lnTo>
                    <a:pt x="125" y="578"/>
                  </a:lnTo>
                  <a:lnTo>
                    <a:pt x="102" y="575"/>
                  </a:lnTo>
                  <a:lnTo>
                    <a:pt x="102" y="57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3" name="Freeform 772"/>
            <p:cNvSpPr/>
            <p:nvPr/>
          </p:nvSpPr>
          <p:spPr bwMode="auto">
            <a:xfrm>
              <a:off x="2836336" y="3909470"/>
              <a:ext cx="61384" cy="48684"/>
            </a:xfrm>
            <a:custGeom>
              <a:avLst/>
              <a:gdLst/>
              <a:ahLst/>
              <a:cxnLst>
                <a:cxn ang="0">
                  <a:pos x="115" y="47"/>
                </a:cxn>
                <a:cxn ang="0">
                  <a:pos x="115" y="47"/>
                </a:cxn>
                <a:cxn ang="0">
                  <a:pos x="113" y="35"/>
                </a:cxn>
                <a:cxn ang="0">
                  <a:pos x="111" y="24"/>
                </a:cxn>
                <a:cxn ang="0">
                  <a:pos x="111" y="24"/>
                </a:cxn>
                <a:cxn ang="0">
                  <a:pos x="111" y="19"/>
                </a:cxn>
                <a:cxn ang="0">
                  <a:pos x="109" y="15"/>
                </a:cxn>
                <a:cxn ang="0">
                  <a:pos x="107" y="11"/>
                </a:cxn>
                <a:cxn ang="0">
                  <a:pos x="104" y="7"/>
                </a:cxn>
                <a:cxn ang="0">
                  <a:pos x="102" y="5"/>
                </a:cxn>
                <a:cxn ang="0">
                  <a:pos x="98" y="4"/>
                </a:cxn>
                <a:cxn ang="0">
                  <a:pos x="92" y="2"/>
                </a:cxn>
                <a:cxn ang="0">
                  <a:pos x="88" y="1"/>
                </a:cxn>
                <a:cxn ang="0">
                  <a:pos x="88" y="1"/>
                </a:cxn>
                <a:cxn ang="0">
                  <a:pos x="61" y="2"/>
                </a:cxn>
                <a:cxn ang="0">
                  <a:pos x="61" y="2"/>
                </a:cxn>
                <a:cxn ang="0">
                  <a:pos x="60" y="2"/>
                </a:cxn>
                <a:cxn ang="0">
                  <a:pos x="60" y="2"/>
                </a:cxn>
                <a:cxn ang="0">
                  <a:pos x="56" y="1"/>
                </a:cxn>
                <a:cxn ang="0">
                  <a:pos x="49" y="1"/>
                </a:cxn>
                <a:cxn ang="0">
                  <a:pos x="39" y="1"/>
                </a:cxn>
                <a:cxn ang="0">
                  <a:pos x="39" y="1"/>
                </a:cxn>
                <a:cxn ang="0">
                  <a:pos x="30" y="0"/>
                </a:cxn>
                <a:cxn ang="0">
                  <a:pos x="22" y="1"/>
                </a:cxn>
                <a:cxn ang="0">
                  <a:pos x="18" y="4"/>
                </a:cxn>
                <a:cxn ang="0">
                  <a:pos x="14" y="5"/>
                </a:cxn>
                <a:cxn ang="0">
                  <a:pos x="10" y="9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3" y="23"/>
                </a:cxn>
                <a:cxn ang="0">
                  <a:pos x="1" y="34"/>
                </a:cxn>
                <a:cxn ang="0">
                  <a:pos x="0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1" y="61"/>
                </a:cxn>
                <a:cxn ang="0">
                  <a:pos x="2" y="65"/>
                </a:cxn>
                <a:cxn ang="0">
                  <a:pos x="5" y="69"/>
                </a:cxn>
                <a:cxn ang="0">
                  <a:pos x="7" y="73"/>
                </a:cxn>
                <a:cxn ang="0">
                  <a:pos x="7" y="73"/>
                </a:cxn>
                <a:cxn ang="0">
                  <a:pos x="10" y="77"/>
                </a:cxn>
                <a:cxn ang="0">
                  <a:pos x="13" y="81"/>
                </a:cxn>
                <a:cxn ang="0">
                  <a:pos x="19" y="85"/>
                </a:cxn>
                <a:cxn ang="0">
                  <a:pos x="27" y="89"/>
                </a:cxn>
                <a:cxn ang="0">
                  <a:pos x="36" y="90"/>
                </a:cxn>
                <a:cxn ang="0">
                  <a:pos x="36" y="90"/>
                </a:cxn>
                <a:cxn ang="0">
                  <a:pos x="73" y="91"/>
                </a:cxn>
                <a:cxn ang="0">
                  <a:pos x="73" y="91"/>
                </a:cxn>
                <a:cxn ang="0">
                  <a:pos x="82" y="91"/>
                </a:cxn>
                <a:cxn ang="0">
                  <a:pos x="91" y="89"/>
                </a:cxn>
                <a:cxn ang="0">
                  <a:pos x="100" y="86"/>
                </a:cxn>
                <a:cxn ang="0">
                  <a:pos x="108" y="81"/>
                </a:cxn>
                <a:cxn ang="0">
                  <a:pos x="108" y="81"/>
                </a:cxn>
                <a:cxn ang="0">
                  <a:pos x="111" y="77"/>
                </a:cxn>
                <a:cxn ang="0">
                  <a:pos x="112" y="73"/>
                </a:cxn>
                <a:cxn ang="0">
                  <a:pos x="115" y="65"/>
                </a:cxn>
                <a:cxn ang="0">
                  <a:pos x="115" y="56"/>
                </a:cxn>
                <a:cxn ang="0">
                  <a:pos x="115" y="47"/>
                </a:cxn>
                <a:cxn ang="0">
                  <a:pos x="115" y="47"/>
                </a:cxn>
              </a:cxnLst>
              <a:rect l="0" t="0" r="r" b="b"/>
              <a:pathLst>
                <a:path w="115" h="91">
                  <a:moveTo>
                    <a:pt x="115" y="47"/>
                  </a:moveTo>
                  <a:lnTo>
                    <a:pt x="115" y="47"/>
                  </a:lnTo>
                  <a:lnTo>
                    <a:pt x="113" y="35"/>
                  </a:lnTo>
                  <a:lnTo>
                    <a:pt x="111" y="24"/>
                  </a:lnTo>
                  <a:lnTo>
                    <a:pt x="111" y="24"/>
                  </a:lnTo>
                  <a:lnTo>
                    <a:pt x="111" y="19"/>
                  </a:lnTo>
                  <a:lnTo>
                    <a:pt x="109" y="15"/>
                  </a:lnTo>
                  <a:lnTo>
                    <a:pt x="107" y="11"/>
                  </a:lnTo>
                  <a:lnTo>
                    <a:pt x="104" y="7"/>
                  </a:lnTo>
                  <a:lnTo>
                    <a:pt x="102" y="5"/>
                  </a:lnTo>
                  <a:lnTo>
                    <a:pt x="98" y="4"/>
                  </a:lnTo>
                  <a:lnTo>
                    <a:pt x="92" y="2"/>
                  </a:lnTo>
                  <a:lnTo>
                    <a:pt x="88" y="1"/>
                  </a:lnTo>
                  <a:lnTo>
                    <a:pt x="88" y="1"/>
                  </a:lnTo>
                  <a:lnTo>
                    <a:pt x="61" y="2"/>
                  </a:lnTo>
                  <a:lnTo>
                    <a:pt x="61" y="2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6" y="1"/>
                  </a:lnTo>
                  <a:lnTo>
                    <a:pt x="49" y="1"/>
                  </a:lnTo>
                  <a:lnTo>
                    <a:pt x="39" y="1"/>
                  </a:lnTo>
                  <a:lnTo>
                    <a:pt x="39" y="1"/>
                  </a:lnTo>
                  <a:lnTo>
                    <a:pt x="30" y="0"/>
                  </a:lnTo>
                  <a:lnTo>
                    <a:pt x="22" y="1"/>
                  </a:lnTo>
                  <a:lnTo>
                    <a:pt x="18" y="4"/>
                  </a:lnTo>
                  <a:lnTo>
                    <a:pt x="14" y="5"/>
                  </a:lnTo>
                  <a:lnTo>
                    <a:pt x="10" y="9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3" y="23"/>
                  </a:lnTo>
                  <a:lnTo>
                    <a:pt x="1" y="34"/>
                  </a:lnTo>
                  <a:lnTo>
                    <a:pt x="0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1" y="61"/>
                  </a:lnTo>
                  <a:lnTo>
                    <a:pt x="2" y="65"/>
                  </a:lnTo>
                  <a:lnTo>
                    <a:pt x="5" y="69"/>
                  </a:lnTo>
                  <a:lnTo>
                    <a:pt x="7" y="73"/>
                  </a:lnTo>
                  <a:lnTo>
                    <a:pt x="7" y="73"/>
                  </a:lnTo>
                  <a:lnTo>
                    <a:pt x="10" y="77"/>
                  </a:lnTo>
                  <a:lnTo>
                    <a:pt x="13" y="81"/>
                  </a:lnTo>
                  <a:lnTo>
                    <a:pt x="19" y="85"/>
                  </a:lnTo>
                  <a:lnTo>
                    <a:pt x="27" y="89"/>
                  </a:lnTo>
                  <a:lnTo>
                    <a:pt x="36" y="90"/>
                  </a:lnTo>
                  <a:lnTo>
                    <a:pt x="36" y="90"/>
                  </a:lnTo>
                  <a:lnTo>
                    <a:pt x="73" y="91"/>
                  </a:lnTo>
                  <a:lnTo>
                    <a:pt x="73" y="91"/>
                  </a:lnTo>
                  <a:lnTo>
                    <a:pt x="82" y="91"/>
                  </a:lnTo>
                  <a:lnTo>
                    <a:pt x="91" y="89"/>
                  </a:lnTo>
                  <a:lnTo>
                    <a:pt x="100" y="86"/>
                  </a:lnTo>
                  <a:lnTo>
                    <a:pt x="108" y="81"/>
                  </a:lnTo>
                  <a:lnTo>
                    <a:pt x="108" y="81"/>
                  </a:lnTo>
                  <a:lnTo>
                    <a:pt x="111" y="77"/>
                  </a:lnTo>
                  <a:lnTo>
                    <a:pt x="112" y="73"/>
                  </a:lnTo>
                  <a:lnTo>
                    <a:pt x="115" y="65"/>
                  </a:lnTo>
                  <a:lnTo>
                    <a:pt x="115" y="56"/>
                  </a:lnTo>
                  <a:lnTo>
                    <a:pt x="115" y="47"/>
                  </a:lnTo>
                  <a:lnTo>
                    <a:pt x="115" y="47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4" name="Freeform 773"/>
            <p:cNvSpPr/>
            <p:nvPr/>
          </p:nvSpPr>
          <p:spPr bwMode="auto">
            <a:xfrm>
              <a:off x="2836336" y="3996253"/>
              <a:ext cx="61384" cy="46567"/>
            </a:xfrm>
            <a:custGeom>
              <a:avLst/>
              <a:gdLst/>
              <a:ahLst/>
              <a:cxnLst>
                <a:cxn ang="0">
                  <a:pos x="115" y="47"/>
                </a:cxn>
                <a:cxn ang="0">
                  <a:pos x="115" y="47"/>
                </a:cxn>
                <a:cxn ang="0">
                  <a:pos x="113" y="34"/>
                </a:cxn>
                <a:cxn ang="0">
                  <a:pos x="111" y="24"/>
                </a:cxn>
                <a:cxn ang="0">
                  <a:pos x="111" y="24"/>
                </a:cxn>
                <a:cxn ang="0">
                  <a:pos x="111" y="20"/>
                </a:cxn>
                <a:cxn ang="0">
                  <a:pos x="109" y="14"/>
                </a:cxn>
                <a:cxn ang="0">
                  <a:pos x="107" y="11"/>
                </a:cxn>
                <a:cxn ang="0">
                  <a:pos x="104" y="8"/>
                </a:cxn>
                <a:cxn ang="0">
                  <a:pos x="102" y="5"/>
                </a:cxn>
                <a:cxn ang="0">
                  <a:pos x="98" y="3"/>
                </a:cxn>
                <a:cxn ang="0">
                  <a:pos x="92" y="1"/>
                </a:cxn>
                <a:cxn ang="0">
                  <a:pos x="88" y="1"/>
                </a:cxn>
                <a:cxn ang="0">
                  <a:pos x="88" y="1"/>
                </a:cxn>
                <a:cxn ang="0">
                  <a:pos x="61" y="1"/>
                </a:cxn>
                <a:cxn ang="0">
                  <a:pos x="61" y="1"/>
                </a:cxn>
                <a:cxn ang="0">
                  <a:pos x="60" y="1"/>
                </a:cxn>
                <a:cxn ang="0">
                  <a:pos x="60" y="1"/>
                </a:cxn>
                <a:cxn ang="0">
                  <a:pos x="56" y="0"/>
                </a:cxn>
                <a:cxn ang="0">
                  <a:pos x="49" y="0"/>
                </a:cxn>
                <a:cxn ang="0">
                  <a:pos x="39" y="1"/>
                </a:cxn>
                <a:cxn ang="0">
                  <a:pos x="39" y="1"/>
                </a:cxn>
                <a:cxn ang="0">
                  <a:pos x="30" y="0"/>
                </a:cxn>
                <a:cxn ang="0">
                  <a:pos x="22" y="1"/>
                </a:cxn>
                <a:cxn ang="0">
                  <a:pos x="18" y="3"/>
                </a:cxn>
                <a:cxn ang="0">
                  <a:pos x="14" y="5"/>
                </a:cxn>
                <a:cxn ang="0">
                  <a:pos x="10" y="8"/>
                </a:cxn>
                <a:cxn ang="0">
                  <a:pos x="7" y="12"/>
                </a:cxn>
                <a:cxn ang="0">
                  <a:pos x="7" y="12"/>
                </a:cxn>
                <a:cxn ang="0">
                  <a:pos x="3" y="22"/>
                </a:cxn>
                <a:cxn ang="0">
                  <a:pos x="1" y="33"/>
                </a:cxn>
                <a:cxn ang="0">
                  <a:pos x="0" y="45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1" y="60"/>
                </a:cxn>
                <a:cxn ang="0">
                  <a:pos x="2" y="65"/>
                </a:cxn>
                <a:cxn ang="0">
                  <a:pos x="5" y="69"/>
                </a:cxn>
                <a:cxn ang="0">
                  <a:pos x="7" y="72"/>
                </a:cxn>
                <a:cxn ang="0">
                  <a:pos x="7" y="72"/>
                </a:cxn>
                <a:cxn ang="0">
                  <a:pos x="10" y="76"/>
                </a:cxn>
                <a:cxn ang="0">
                  <a:pos x="13" y="80"/>
                </a:cxn>
                <a:cxn ang="0">
                  <a:pos x="19" y="85"/>
                </a:cxn>
                <a:cxn ang="0">
                  <a:pos x="27" y="88"/>
                </a:cxn>
                <a:cxn ang="0">
                  <a:pos x="36" y="89"/>
                </a:cxn>
                <a:cxn ang="0">
                  <a:pos x="36" y="89"/>
                </a:cxn>
                <a:cxn ang="0">
                  <a:pos x="73" y="90"/>
                </a:cxn>
                <a:cxn ang="0">
                  <a:pos x="73" y="90"/>
                </a:cxn>
                <a:cxn ang="0">
                  <a:pos x="82" y="90"/>
                </a:cxn>
                <a:cxn ang="0">
                  <a:pos x="91" y="89"/>
                </a:cxn>
                <a:cxn ang="0">
                  <a:pos x="100" y="85"/>
                </a:cxn>
                <a:cxn ang="0">
                  <a:pos x="108" y="80"/>
                </a:cxn>
                <a:cxn ang="0">
                  <a:pos x="108" y="80"/>
                </a:cxn>
                <a:cxn ang="0">
                  <a:pos x="111" y="76"/>
                </a:cxn>
                <a:cxn ang="0">
                  <a:pos x="112" y="72"/>
                </a:cxn>
                <a:cxn ang="0">
                  <a:pos x="115" y="64"/>
                </a:cxn>
                <a:cxn ang="0">
                  <a:pos x="115" y="55"/>
                </a:cxn>
                <a:cxn ang="0">
                  <a:pos x="115" y="47"/>
                </a:cxn>
                <a:cxn ang="0">
                  <a:pos x="115" y="47"/>
                </a:cxn>
              </a:cxnLst>
              <a:rect l="0" t="0" r="r" b="b"/>
              <a:pathLst>
                <a:path w="115" h="90">
                  <a:moveTo>
                    <a:pt x="115" y="47"/>
                  </a:moveTo>
                  <a:lnTo>
                    <a:pt x="115" y="47"/>
                  </a:lnTo>
                  <a:lnTo>
                    <a:pt x="113" y="34"/>
                  </a:lnTo>
                  <a:lnTo>
                    <a:pt x="111" y="24"/>
                  </a:lnTo>
                  <a:lnTo>
                    <a:pt x="111" y="24"/>
                  </a:lnTo>
                  <a:lnTo>
                    <a:pt x="111" y="20"/>
                  </a:lnTo>
                  <a:lnTo>
                    <a:pt x="109" y="14"/>
                  </a:lnTo>
                  <a:lnTo>
                    <a:pt x="107" y="11"/>
                  </a:lnTo>
                  <a:lnTo>
                    <a:pt x="104" y="8"/>
                  </a:lnTo>
                  <a:lnTo>
                    <a:pt x="102" y="5"/>
                  </a:lnTo>
                  <a:lnTo>
                    <a:pt x="98" y="3"/>
                  </a:lnTo>
                  <a:lnTo>
                    <a:pt x="92" y="1"/>
                  </a:lnTo>
                  <a:lnTo>
                    <a:pt x="88" y="1"/>
                  </a:lnTo>
                  <a:lnTo>
                    <a:pt x="88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56" y="0"/>
                  </a:lnTo>
                  <a:lnTo>
                    <a:pt x="49" y="0"/>
                  </a:lnTo>
                  <a:lnTo>
                    <a:pt x="39" y="1"/>
                  </a:lnTo>
                  <a:lnTo>
                    <a:pt x="39" y="1"/>
                  </a:lnTo>
                  <a:lnTo>
                    <a:pt x="30" y="0"/>
                  </a:lnTo>
                  <a:lnTo>
                    <a:pt x="22" y="1"/>
                  </a:lnTo>
                  <a:lnTo>
                    <a:pt x="18" y="3"/>
                  </a:lnTo>
                  <a:lnTo>
                    <a:pt x="14" y="5"/>
                  </a:lnTo>
                  <a:lnTo>
                    <a:pt x="10" y="8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3" y="22"/>
                  </a:lnTo>
                  <a:lnTo>
                    <a:pt x="1" y="33"/>
                  </a:lnTo>
                  <a:lnTo>
                    <a:pt x="0" y="4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60"/>
                  </a:lnTo>
                  <a:lnTo>
                    <a:pt x="2" y="65"/>
                  </a:lnTo>
                  <a:lnTo>
                    <a:pt x="5" y="69"/>
                  </a:lnTo>
                  <a:lnTo>
                    <a:pt x="7" y="72"/>
                  </a:lnTo>
                  <a:lnTo>
                    <a:pt x="7" y="72"/>
                  </a:lnTo>
                  <a:lnTo>
                    <a:pt x="10" y="76"/>
                  </a:lnTo>
                  <a:lnTo>
                    <a:pt x="13" y="80"/>
                  </a:lnTo>
                  <a:lnTo>
                    <a:pt x="19" y="85"/>
                  </a:lnTo>
                  <a:lnTo>
                    <a:pt x="27" y="88"/>
                  </a:lnTo>
                  <a:lnTo>
                    <a:pt x="36" y="89"/>
                  </a:lnTo>
                  <a:lnTo>
                    <a:pt x="36" y="89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82" y="90"/>
                  </a:lnTo>
                  <a:lnTo>
                    <a:pt x="91" y="89"/>
                  </a:lnTo>
                  <a:lnTo>
                    <a:pt x="100" y="85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11" y="76"/>
                  </a:lnTo>
                  <a:lnTo>
                    <a:pt x="112" y="72"/>
                  </a:lnTo>
                  <a:lnTo>
                    <a:pt x="115" y="64"/>
                  </a:lnTo>
                  <a:lnTo>
                    <a:pt x="115" y="55"/>
                  </a:lnTo>
                  <a:lnTo>
                    <a:pt x="115" y="47"/>
                  </a:lnTo>
                  <a:lnTo>
                    <a:pt x="115" y="47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5" name="Freeform 774"/>
            <p:cNvSpPr/>
            <p:nvPr/>
          </p:nvSpPr>
          <p:spPr bwMode="auto">
            <a:xfrm>
              <a:off x="2836336" y="4080920"/>
              <a:ext cx="61384" cy="48684"/>
            </a:xfrm>
            <a:custGeom>
              <a:avLst/>
              <a:gdLst/>
              <a:ahLst/>
              <a:cxnLst>
                <a:cxn ang="0">
                  <a:pos x="115" y="47"/>
                </a:cxn>
                <a:cxn ang="0">
                  <a:pos x="115" y="47"/>
                </a:cxn>
                <a:cxn ang="0">
                  <a:pos x="113" y="36"/>
                </a:cxn>
                <a:cxn ang="0">
                  <a:pos x="111" y="24"/>
                </a:cxn>
                <a:cxn ang="0">
                  <a:pos x="111" y="24"/>
                </a:cxn>
                <a:cxn ang="0">
                  <a:pos x="111" y="20"/>
                </a:cxn>
                <a:cxn ang="0">
                  <a:pos x="109" y="16"/>
                </a:cxn>
                <a:cxn ang="0">
                  <a:pos x="107" y="12"/>
                </a:cxn>
                <a:cxn ang="0">
                  <a:pos x="104" y="8"/>
                </a:cxn>
                <a:cxn ang="0">
                  <a:pos x="102" y="5"/>
                </a:cxn>
                <a:cxn ang="0">
                  <a:pos x="98" y="3"/>
                </a:cxn>
                <a:cxn ang="0">
                  <a:pos x="92" y="2"/>
                </a:cxn>
                <a:cxn ang="0">
                  <a:pos x="88" y="2"/>
                </a:cxn>
                <a:cxn ang="0">
                  <a:pos x="88" y="2"/>
                </a:cxn>
                <a:cxn ang="0">
                  <a:pos x="61" y="3"/>
                </a:cxn>
                <a:cxn ang="0">
                  <a:pos x="61" y="3"/>
                </a:cxn>
                <a:cxn ang="0">
                  <a:pos x="60" y="3"/>
                </a:cxn>
                <a:cxn ang="0">
                  <a:pos x="60" y="3"/>
                </a:cxn>
                <a:cxn ang="0">
                  <a:pos x="56" y="2"/>
                </a:cxn>
                <a:cxn ang="0">
                  <a:pos x="49" y="2"/>
                </a:cxn>
                <a:cxn ang="0">
                  <a:pos x="39" y="2"/>
                </a:cxn>
                <a:cxn ang="0">
                  <a:pos x="39" y="2"/>
                </a:cxn>
                <a:cxn ang="0">
                  <a:pos x="30" y="0"/>
                </a:cxn>
                <a:cxn ang="0">
                  <a:pos x="22" y="2"/>
                </a:cxn>
                <a:cxn ang="0">
                  <a:pos x="18" y="3"/>
                </a:cxn>
                <a:cxn ang="0">
                  <a:pos x="14" y="5"/>
                </a:cxn>
                <a:cxn ang="0">
                  <a:pos x="10" y="9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3" y="22"/>
                </a:cxn>
                <a:cxn ang="0">
                  <a:pos x="1" y="34"/>
                </a:cxn>
                <a:cxn ang="0">
                  <a:pos x="0" y="4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1" y="62"/>
                </a:cxn>
                <a:cxn ang="0">
                  <a:pos x="2" y="66"/>
                </a:cxn>
                <a:cxn ang="0">
                  <a:pos x="5" y="70"/>
                </a:cxn>
                <a:cxn ang="0">
                  <a:pos x="7" y="74"/>
                </a:cxn>
                <a:cxn ang="0">
                  <a:pos x="7" y="74"/>
                </a:cxn>
                <a:cxn ang="0">
                  <a:pos x="10" y="77"/>
                </a:cxn>
                <a:cxn ang="0">
                  <a:pos x="13" y="80"/>
                </a:cxn>
                <a:cxn ang="0">
                  <a:pos x="19" y="85"/>
                </a:cxn>
                <a:cxn ang="0">
                  <a:pos x="27" y="89"/>
                </a:cxn>
                <a:cxn ang="0">
                  <a:pos x="36" y="91"/>
                </a:cxn>
                <a:cxn ang="0">
                  <a:pos x="36" y="91"/>
                </a:cxn>
                <a:cxn ang="0">
                  <a:pos x="73" y="92"/>
                </a:cxn>
                <a:cxn ang="0">
                  <a:pos x="73" y="92"/>
                </a:cxn>
                <a:cxn ang="0">
                  <a:pos x="82" y="92"/>
                </a:cxn>
                <a:cxn ang="0">
                  <a:pos x="91" y="89"/>
                </a:cxn>
                <a:cxn ang="0">
                  <a:pos x="100" y="85"/>
                </a:cxn>
                <a:cxn ang="0">
                  <a:pos x="108" y="80"/>
                </a:cxn>
                <a:cxn ang="0">
                  <a:pos x="108" y="80"/>
                </a:cxn>
                <a:cxn ang="0">
                  <a:pos x="111" y="77"/>
                </a:cxn>
                <a:cxn ang="0">
                  <a:pos x="112" y="74"/>
                </a:cxn>
                <a:cxn ang="0">
                  <a:pos x="115" y="64"/>
                </a:cxn>
                <a:cxn ang="0">
                  <a:pos x="115" y="57"/>
                </a:cxn>
                <a:cxn ang="0">
                  <a:pos x="115" y="47"/>
                </a:cxn>
                <a:cxn ang="0">
                  <a:pos x="115" y="47"/>
                </a:cxn>
              </a:cxnLst>
              <a:rect l="0" t="0" r="r" b="b"/>
              <a:pathLst>
                <a:path w="115" h="92">
                  <a:moveTo>
                    <a:pt x="115" y="47"/>
                  </a:moveTo>
                  <a:lnTo>
                    <a:pt x="115" y="47"/>
                  </a:lnTo>
                  <a:lnTo>
                    <a:pt x="113" y="36"/>
                  </a:lnTo>
                  <a:lnTo>
                    <a:pt x="111" y="24"/>
                  </a:lnTo>
                  <a:lnTo>
                    <a:pt x="111" y="24"/>
                  </a:lnTo>
                  <a:lnTo>
                    <a:pt x="111" y="20"/>
                  </a:lnTo>
                  <a:lnTo>
                    <a:pt x="109" y="16"/>
                  </a:lnTo>
                  <a:lnTo>
                    <a:pt x="107" y="12"/>
                  </a:lnTo>
                  <a:lnTo>
                    <a:pt x="104" y="8"/>
                  </a:lnTo>
                  <a:lnTo>
                    <a:pt x="102" y="5"/>
                  </a:lnTo>
                  <a:lnTo>
                    <a:pt x="98" y="3"/>
                  </a:lnTo>
                  <a:lnTo>
                    <a:pt x="92" y="2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56" y="2"/>
                  </a:lnTo>
                  <a:lnTo>
                    <a:pt x="49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30" y="0"/>
                  </a:lnTo>
                  <a:lnTo>
                    <a:pt x="22" y="2"/>
                  </a:lnTo>
                  <a:lnTo>
                    <a:pt x="18" y="3"/>
                  </a:lnTo>
                  <a:lnTo>
                    <a:pt x="14" y="5"/>
                  </a:lnTo>
                  <a:lnTo>
                    <a:pt x="10" y="9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3" y="22"/>
                  </a:lnTo>
                  <a:lnTo>
                    <a:pt x="1" y="34"/>
                  </a:lnTo>
                  <a:lnTo>
                    <a:pt x="0" y="45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" y="62"/>
                  </a:lnTo>
                  <a:lnTo>
                    <a:pt x="2" y="66"/>
                  </a:lnTo>
                  <a:lnTo>
                    <a:pt x="5" y="70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10" y="77"/>
                  </a:lnTo>
                  <a:lnTo>
                    <a:pt x="13" y="80"/>
                  </a:lnTo>
                  <a:lnTo>
                    <a:pt x="19" y="85"/>
                  </a:lnTo>
                  <a:lnTo>
                    <a:pt x="27" y="89"/>
                  </a:lnTo>
                  <a:lnTo>
                    <a:pt x="36" y="91"/>
                  </a:lnTo>
                  <a:lnTo>
                    <a:pt x="36" y="91"/>
                  </a:lnTo>
                  <a:lnTo>
                    <a:pt x="73" y="92"/>
                  </a:lnTo>
                  <a:lnTo>
                    <a:pt x="73" y="92"/>
                  </a:lnTo>
                  <a:lnTo>
                    <a:pt x="82" y="92"/>
                  </a:lnTo>
                  <a:lnTo>
                    <a:pt x="91" y="89"/>
                  </a:lnTo>
                  <a:lnTo>
                    <a:pt x="100" y="85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11" y="77"/>
                  </a:lnTo>
                  <a:lnTo>
                    <a:pt x="112" y="74"/>
                  </a:lnTo>
                  <a:lnTo>
                    <a:pt x="115" y="64"/>
                  </a:lnTo>
                  <a:lnTo>
                    <a:pt x="115" y="57"/>
                  </a:lnTo>
                  <a:lnTo>
                    <a:pt x="115" y="47"/>
                  </a:lnTo>
                  <a:lnTo>
                    <a:pt x="115" y="47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6" name="Freeform 775"/>
            <p:cNvSpPr/>
            <p:nvPr/>
          </p:nvSpPr>
          <p:spPr bwMode="auto">
            <a:xfrm>
              <a:off x="2836336" y="4167704"/>
              <a:ext cx="61384" cy="48684"/>
            </a:xfrm>
            <a:custGeom>
              <a:avLst/>
              <a:gdLst/>
              <a:ahLst/>
              <a:cxnLst>
                <a:cxn ang="0">
                  <a:pos x="115" y="46"/>
                </a:cxn>
                <a:cxn ang="0">
                  <a:pos x="115" y="46"/>
                </a:cxn>
                <a:cxn ang="0">
                  <a:pos x="113" y="34"/>
                </a:cxn>
                <a:cxn ang="0">
                  <a:pos x="111" y="23"/>
                </a:cxn>
                <a:cxn ang="0">
                  <a:pos x="111" y="23"/>
                </a:cxn>
                <a:cxn ang="0">
                  <a:pos x="111" y="18"/>
                </a:cxn>
                <a:cxn ang="0">
                  <a:pos x="109" y="14"/>
                </a:cxn>
                <a:cxn ang="0">
                  <a:pos x="107" y="10"/>
                </a:cxn>
                <a:cxn ang="0">
                  <a:pos x="104" y="8"/>
                </a:cxn>
                <a:cxn ang="0">
                  <a:pos x="102" y="4"/>
                </a:cxn>
                <a:cxn ang="0">
                  <a:pos x="98" y="2"/>
                </a:cxn>
                <a:cxn ang="0">
                  <a:pos x="92" y="1"/>
                </a:cxn>
                <a:cxn ang="0">
                  <a:pos x="88" y="0"/>
                </a:cxn>
                <a:cxn ang="0">
                  <a:pos x="88" y="0"/>
                </a:cxn>
                <a:cxn ang="0">
                  <a:pos x="61" y="1"/>
                </a:cxn>
                <a:cxn ang="0">
                  <a:pos x="61" y="1"/>
                </a:cxn>
                <a:cxn ang="0">
                  <a:pos x="60" y="1"/>
                </a:cxn>
                <a:cxn ang="0">
                  <a:pos x="60" y="1"/>
                </a:cxn>
                <a:cxn ang="0">
                  <a:pos x="56" y="0"/>
                </a:cxn>
                <a:cxn ang="0">
                  <a:pos x="49" y="0"/>
                </a:cxn>
                <a:cxn ang="0">
                  <a:pos x="39" y="0"/>
                </a:cxn>
                <a:cxn ang="0">
                  <a:pos x="39" y="0"/>
                </a:cxn>
                <a:cxn ang="0">
                  <a:pos x="30" y="0"/>
                </a:cxn>
                <a:cxn ang="0">
                  <a:pos x="22" y="1"/>
                </a:cxn>
                <a:cxn ang="0">
                  <a:pos x="18" y="2"/>
                </a:cxn>
                <a:cxn ang="0">
                  <a:pos x="14" y="5"/>
                </a:cxn>
                <a:cxn ang="0">
                  <a:pos x="10" y="8"/>
                </a:cxn>
                <a:cxn ang="0">
                  <a:pos x="7" y="12"/>
                </a:cxn>
                <a:cxn ang="0">
                  <a:pos x="7" y="12"/>
                </a:cxn>
                <a:cxn ang="0">
                  <a:pos x="3" y="22"/>
                </a:cxn>
                <a:cxn ang="0">
                  <a:pos x="1" y="32"/>
                </a:cxn>
                <a:cxn ang="0">
                  <a:pos x="0" y="43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1" y="60"/>
                </a:cxn>
                <a:cxn ang="0">
                  <a:pos x="2" y="65"/>
                </a:cxn>
                <a:cxn ang="0">
                  <a:pos x="5" y="69"/>
                </a:cxn>
                <a:cxn ang="0">
                  <a:pos x="7" y="72"/>
                </a:cxn>
                <a:cxn ang="0">
                  <a:pos x="7" y="72"/>
                </a:cxn>
                <a:cxn ang="0">
                  <a:pos x="10" y="76"/>
                </a:cxn>
                <a:cxn ang="0">
                  <a:pos x="13" y="80"/>
                </a:cxn>
                <a:cxn ang="0">
                  <a:pos x="19" y="85"/>
                </a:cxn>
                <a:cxn ang="0">
                  <a:pos x="27" y="87"/>
                </a:cxn>
                <a:cxn ang="0">
                  <a:pos x="36" y="89"/>
                </a:cxn>
                <a:cxn ang="0">
                  <a:pos x="36" y="89"/>
                </a:cxn>
                <a:cxn ang="0">
                  <a:pos x="73" y="90"/>
                </a:cxn>
                <a:cxn ang="0">
                  <a:pos x="73" y="90"/>
                </a:cxn>
                <a:cxn ang="0">
                  <a:pos x="82" y="90"/>
                </a:cxn>
                <a:cxn ang="0">
                  <a:pos x="91" y="89"/>
                </a:cxn>
                <a:cxn ang="0">
                  <a:pos x="100" y="85"/>
                </a:cxn>
                <a:cxn ang="0">
                  <a:pos x="108" y="80"/>
                </a:cxn>
                <a:cxn ang="0">
                  <a:pos x="108" y="80"/>
                </a:cxn>
                <a:cxn ang="0">
                  <a:pos x="111" y="76"/>
                </a:cxn>
                <a:cxn ang="0">
                  <a:pos x="112" y="72"/>
                </a:cxn>
                <a:cxn ang="0">
                  <a:pos x="115" y="64"/>
                </a:cxn>
                <a:cxn ang="0">
                  <a:pos x="115" y="55"/>
                </a:cxn>
                <a:cxn ang="0">
                  <a:pos x="115" y="46"/>
                </a:cxn>
                <a:cxn ang="0">
                  <a:pos x="115" y="46"/>
                </a:cxn>
              </a:cxnLst>
              <a:rect l="0" t="0" r="r" b="b"/>
              <a:pathLst>
                <a:path w="115" h="90">
                  <a:moveTo>
                    <a:pt x="115" y="46"/>
                  </a:moveTo>
                  <a:lnTo>
                    <a:pt x="115" y="46"/>
                  </a:lnTo>
                  <a:lnTo>
                    <a:pt x="113" y="34"/>
                  </a:lnTo>
                  <a:lnTo>
                    <a:pt x="111" y="23"/>
                  </a:lnTo>
                  <a:lnTo>
                    <a:pt x="111" y="23"/>
                  </a:lnTo>
                  <a:lnTo>
                    <a:pt x="111" y="18"/>
                  </a:lnTo>
                  <a:lnTo>
                    <a:pt x="109" y="14"/>
                  </a:lnTo>
                  <a:lnTo>
                    <a:pt x="107" y="10"/>
                  </a:lnTo>
                  <a:lnTo>
                    <a:pt x="104" y="8"/>
                  </a:lnTo>
                  <a:lnTo>
                    <a:pt x="102" y="4"/>
                  </a:lnTo>
                  <a:lnTo>
                    <a:pt x="98" y="2"/>
                  </a:lnTo>
                  <a:lnTo>
                    <a:pt x="92" y="1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56" y="0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30" y="0"/>
                  </a:lnTo>
                  <a:lnTo>
                    <a:pt x="22" y="1"/>
                  </a:lnTo>
                  <a:lnTo>
                    <a:pt x="18" y="2"/>
                  </a:lnTo>
                  <a:lnTo>
                    <a:pt x="14" y="5"/>
                  </a:lnTo>
                  <a:lnTo>
                    <a:pt x="10" y="8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3" y="22"/>
                  </a:lnTo>
                  <a:lnTo>
                    <a:pt x="1" y="32"/>
                  </a:lnTo>
                  <a:lnTo>
                    <a:pt x="0" y="43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60"/>
                  </a:lnTo>
                  <a:lnTo>
                    <a:pt x="2" y="65"/>
                  </a:lnTo>
                  <a:lnTo>
                    <a:pt x="5" y="69"/>
                  </a:lnTo>
                  <a:lnTo>
                    <a:pt x="7" y="72"/>
                  </a:lnTo>
                  <a:lnTo>
                    <a:pt x="7" y="72"/>
                  </a:lnTo>
                  <a:lnTo>
                    <a:pt x="10" y="76"/>
                  </a:lnTo>
                  <a:lnTo>
                    <a:pt x="13" y="80"/>
                  </a:lnTo>
                  <a:lnTo>
                    <a:pt x="19" y="85"/>
                  </a:lnTo>
                  <a:lnTo>
                    <a:pt x="27" y="87"/>
                  </a:lnTo>
                  <a:lnTo>
                    <a:pt x="36" y="89"/>
                  </a:lnTo>
                  <a:lnTo>
                    <a:pt x="36" y="89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82" y="90"/>
                  </a:lnTo>
                  <a:lnTo>
                    <a:pt x="91" y="89"/>
                  </a:lnTo>
                  <a:lnTo>
                    <a:pt x="100" y="85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11" y="76"/>
                  </a:lnTo>
                  <a:lnTo>
                    <a:pt x="112" y="72"/>
                  </a:lnTo>
                  <a:lnTo>
                    <a:pt x="115" y="64"/>
                  </a:lnTo>
                  <a:lnTo>
                    <a:pt x="115" y="55"/>
                  </a:lnTo>
                  <a:lnTo>
                    <a:pt x="115" y="46"/>
                  </a:lnTo>
                  <a:lnTo>
                    <a:pt x="115" y="46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7" name="Freeform 776"/>
            <p:cNvSpPr/>
            <p:nvPr/>
          </p:nvSpPr>
          <p:spPr bwMode="auto">
            <a:xfrm>
              <a:off x="3270252" y="3917937"/>
              <a:ext cx="61384" cy="48684"/>
            </a:xfrm>
            <a:custGeom>
              <a:avLst/>
              <a:gdLst/>
              <a:ahLst/>
              <a:cxnLst>
                <a:cxn ang="0">
                  <a:pos x="114" y="47"/>
                </a:cxn>
                <a:cxn ang="0">
                  <a:pos x="114" y="47"/>
                </a:cxn>
                <a:cxn ang="0">
                  <a:pos x="114" y="35"/>
                </a:cxn>
                <a:cxn ang="0">
                  <a:pos x="112" y="25"/>
                </a:cxn>
                <a:cxn ang="0">
                  <a:pos x="112" y="25"/>
                </a:cxn>
                <a:cxn ang="0">
                  <a:pos x="112" y="20"/>
                </a:cxn>
                <a:cxn ang="0">
                  <a:pos x="110" y="16"/>
                </a:cxn>
                <a:cxn ang="0">
                  <a:pos x="108" y="12"/>
                </a:cxn>
                <a:cxn ang="0">
                  <a:pos x="105" y="8"/>
                </a:cxn>
                <a:cxn ang="0">
                  <a:pos x="101" y="5"/>
                </a:cxn>
                <a:cxn ang="0">
                  <a:pos x="97" y="4"/>
                </a:cxn>
                <a:cxn ang="0">
                  <a:pos x="93" y="3"/>
                </a:cxn>
                <a:cxn ang="0">
                  <a:pos x="89" y="1"/>
                </a:cxn>
                <a:cxn ang="0">
                  <a:pos x="89" y="1"/>
                </a:cxn>
                <a:cxn ang="0">
                  <a:pos x="62" y="3"/>
                </a:cxn>
                <a:cxn ang="0">
                  <a:pos x="62" y="3"/>
                </a:cxn>
                <a:cxn ang="0">
                  <a:pos x="61" y="3"/>
                </a:cxn>
                <a:cxn ang="0">
                  <a:pos x="61" y="3"/>
                </a:cxn>
                <a:cxn ang="0">
                  <a:pos x="55" y="1"/>
                </a:cxn>
                <a:cxn ang="0">
                  <a:pos x="50" y="1"/>
                </a:cxn>
                <a:cxn ang="0">
                  <a:pos x="40" y="1"/>
                </a:cxn>
                <a:cxn ang="0">
                  <a:pos x="40" y="1"/>
                </a:cxn>
                <a:cxn ang="0">
                  <a:pos x="30" y="0"/>
                </a:cxn>
                <a:cxn ang="0">
                  <a:pos x="21" y="1"/>
                </a:cxn>
                <a:cxn ang="0">
                  <a:pos x="17" y="4"/>
                </a:cxn>
                <a:cxn ang="0">
                  <a:pos x="15" y="5"/>
                </a:cxn>
                <a:cxn ang="0">
                  <a:pos x="11" y="9"/>
                </a:cxn>
                <a:cxn ang="0">
                  <a:pos x="8" y="13"/>
                </a:cxn>
                <a:cxn ang="0">
                  <a:pos x="8" y="13"/>
                </a:cxn>
                <a:cxn ang="0">
                  <a:pos x="3" y="23"/>
                </a:cxn>
                <a:cxn ang="0">
                  <a:pos x="2" y="34"/>
                </a:cxn>
                <a:cxn ang="0">
                  <a:pos x="0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0" y="61"/>
                </a:cxn>
                <a:cxn ang="0">
                  <a:pos x="3" y="65"/>
                </a:cxn>
                <a:cxn ang="0">
                  <a:pos x="4" y="69"/>
                </a:cxn>
                <a:cxn ang="0">
                  <a:pos x="8" y="73"/>
                </a:cxn>
                <a:cxn ang="0">
                  <a:pos x="8" y="73"/>
                </a:cxn>
                <a:cxn ang="0">
                  <a:pos x="10" y="77"/>
                </a:cxn>
                <a:cxn ang="0">
                  <a:pos x="12" y="81"/>
                </a:cxn>
                <a:cxn ang="0">
                  <a:pos x="20" y="86"/>
                </a:cxn>
                <a:cxn ang="0">
                  <a:pos x="28" y="89"/>
                </a:cxn>
                <a:cxn ang="0">
                  <a:pos x="37" y="90"/>
                </a:cxn>
                <a:cxn ang="0">
                  <a:pos x="37" y="90"/>
                </a:cxn>
                <a:cxn ang="0">
                  <a:pos x="74" y="91"/>
                </a:cxn>
                <a:cxn ang="0">
                  <a:pos x="74" y="91"/>
                </a:cxn>
                <a:cxn ang="0">
                  <a:pos x="83" y="91"/>
                </a:cxn>
                <a:cxn ang="0">
                  <a:pos x="92" y="89"/>
                </a:cxn>
                <a:cxn ang="0">
                  <a:pos x="101" y="86"/>
                </a:cxn>
                <a:cxn ang="0">
                  <a:pos x="108" y="81"/>
                </a:cxn>
                <a:cxn ang="0">
                  <a:pos x="108" y="81"/>
                </a:cxn>
                <a:cxn ang="0">
                  <a:pos x="110" y="77"/>
                </a:cxn>
                <a:cxn ang="0">
                  <a:pos x="113" y="73"/>
                </a:cxn>
                <a:cxn ang="0">
                  <a:pos x="114" y="65"/>
                </a:cxn>
                <a:cxn ang="0">
                  <a:pos x="114" y="56"/>
                </a:cxn>
                <a:cxn ang="0">
                  <a:pos x="114" y="47"/>
                </a:cxn>
                <a:cxn ang="0">
                  <a:pos x="114" y="47"/>
                </a:cxn>
              </a:cxnLst>
              <a:rect l="0" t="0" r="r" b="b"/>
              <a:pathLst>
                <a:path w="114" h="91">
                  <a:moveTo>
                    <a:pt x="114" y="47"/>
                  </a:moveTo>
                  <a:lnTo>
                    <a:pt x="114" y="47"/>
                  </a:lnTo>
                  <a:lnTo>
                    <a:pt x="114" y="35"/>
                  </a:lnTo>
                  <a:lnTo>
                    <a:pt x="112" y="25"/>
                  </a:lnTo>
                  <a:lnTo>
                    <a:pt x="112" y="25"/>
                  </a:lnTo>
                  <a:lnTo>
                    <a:pt x="112" y="20"/>
                  </a:lnTo>
                  <a:lnTo>
                    <a:pt x="110" y="16"/>
                  </a:lnTo>
                  <a:lnTo>
                    <a:pt x="108" y="12"/>
                  </a:lnTo>
                  <a:lnTo>
                    <a:pt x="105" y="8"/>
                  </a:lnTo>
                  <a:lnTo>
                    <a:pt x="101" y="5"/>
                  </a:lnTo>
                  <a:lnTo>
                    <a:pt x="97" y="4"/>
                  </a:lnTo>
                  <a:lnTo>
                    <a:pt x="93" y="3"/>
                  </a:lnTo>
                  <a:lnTo>
                    <a:pt x="89" y="1"/>
                  </a:lnTo>
                  <a:lnTo>
                    <a:pt x="89" y="1"/>
                  </a:lnTo>
                  <a:lnTo>
                    <a:pt x="62" y="3"/>
                  </a:lnTo>
                  <a:lnTo>
                    <a:pt x="62" y="3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55" y="1"/>
                  </a:lnTo>
                  <a:lnTo>
                    <a:pt x="50" y="1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30" y="0"/>
                  </a:lnTo>
                  <a:lnTo>
                    <a:pt x="21" y="1"/>
                  </a:lnTo>
                  <a:lnTo>
                    <a:pt x="17" y="4"/>
                  </a:lnTo>
                  <a:lnTo>
                    <a:pt x="15" y="5"/>
                  </a:lnTo>
                  <a:lnTo>
                    <a:pt x="11" y="9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3" y="23"/>
                  </a:lnTo>
                  <a:lnTo>
                    <a:pt x="2" y="34"/>
                  </a:lnTo>
                  <a:lnTo>
                    <a:pt x="0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61"/>
                  </a:lnTo>
                  <a:lnTo>
                    <a:pt x="3" y="65"/>
                  </a:lnTo>
                  <a:lnTo>
                    <a:pt x="4" y="69"/>
                  </a:lnTo>
                  <a:lnTo>
                    <a:pt x="8" y="73"/>
                  </a:lnTo>
                  <a:lnTo>
                    <a:pt x="8" y="73"/>
                  </a:lnTo>
                  <a:lnTo>
                    <a:pt x="10" y="77"/>
                  </a:lnTo>
                  <a:lnTo>
                    <a:pt x="12" y="81"/>
                  </a:lnTo>
                  <a:lnTo>
                    <a:pt x="20" y="86"/>
                  </a:lnTo>
                  <a:lnTo>
                    <a:pt x="28" y="89"/>
                  </a:lnTo>
                  <a:lnTo>
                    <a:pt x="37" y="90"/>
                  </a:lnTo>
                  <a:lnTo>
                    <a:pt x="37" y="90"/>
                  </a:lnTo>
                  <a:lnTo>
                    <a:pt x="74" y="91"/>
                  </a:lnTo>
                  <a:lnTo>
                    <a:pt x="74" y="91"/>
                  </a:lnTo>
                  <a:lnTo>
                    <a:pt x="83" y="91"/>
                  </a:lnTo>
                  <a:lnTo>
                    <a:pt x="92" y="89"/>
                  </a:lnTo>
                  <a:lnTo>
                    <a:pt x="101" y="86"/>
                  </a:lnTo>
                  <a:lnTo>
                    <a:pt x="108" y="81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3" y="73"/>
                  </a:lnTo>
                  <a:lnTo>
                    <a:pt x="114" y="65"/>
                  </a:lnTo>
                  <a:lnTo>
                    <a:pt x="114" y="56"/>
                  </a:lnTo>
                  <a:lnTo>
                    <a:pt x="114" y="47"/>
                  </a:lnTo>
                  <a:lnTo>
                    <a:pt x="114" y="47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8" name="Freeform 777"/>
            <p:cNvSpPr/>
            <p:nvPr/>
          </p:nvSpPr>
          <p:spPr bwMode="auto">
            <a:xfrm>
              <a:off x="3270252" y="4004720"/>
              <a:ext cx="61384" cy="48684"/>
            </a:xfrm>
            <a:custGeom>
              <a:avLst/>
              <a:gdLst/>
              <a:ahLst/>
              <a:cxnLst>
                <a:cxn ang="0">
                  <a:pos x="114" y="47"/>
                </a:cxn>
                <a:cxn ang="0">
                  <a:pos x="114" y="47"/>
                </a:cxn>
                <a:cxn ang="0">
                  <a:pos x="114" y="34"/>
                </a:cxn>
                <a:cxn ang="0">
                  <a:pos x="112" y="24"/>
                </a:cxn>
                <a:cxn ang="0">
                  <a:pos x="112" y="24"/>
                </a:cxn>
                <a:cxn ang="0">
                  <a:pos x="112" y="20"/>
                </a:cxn>
                <a:cxn ang="0">
                  <a:pos x="110" y="15"/>
                </a:cxn>
                <a:cxn ang="0">
                  <a:pos x="108" y="11"/>
                </a:cxn>
                <a:cxn ang="0">
                  <a:pos x="105" y="8"/>
                </a:cxn>
                <a:cxn ang="0">
                  <a:pos x="101" y="6"/>
                </a:cxn>
                <a:cxn ang="0">
                  <a:pos x="97" y="3"/>
                </a:cxn>
                <a:cxn ang="0">
                  <a:pos x="93" y="2"/>
                </a:cxn>
                <a:cxn ang="0">
                  <a:pos x="89" y="2"/>
                </a:cxn>
                <a:cxn ang="0">
                  <a:pos x="89" y="2"/>
                </a:cxn>
                <a:cxn ang="0">
                  <a:pos x="62" y="2"/>
                </a:cxn>
                <a:cxn ang="0">
                  <a:pos x="62" y="2"/>
                </a:cxn>
                <a:cxn ang="0">
                  <a:pos x="61" y="2"/>
                </a:cxn>
                <a:cxn ang="0">
                  <a:pos x="61" y="2"/>
                </a:cxn>
                <a:cxn ang="0">
                  <a:pos x="55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30" y="0"/>
                </a:cxn>
                <a:cxn ang="0">
                  <a:pos x="21" y="2"/>
                </a:cxn>
                <a:cxn ang="0">
                  <a:pos x="17" y="3"/>
                </a:cxn>
                <a:cxn ang="0">
                  <a:pos x="15" y="6"/>
                </a:cxn>
                <a:cxn ang="0">
                  <a:pos x="11" y="8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3" y="23"/>
                </a:cxn>
                <a:cxn ang="0">
                  <a:pos x="2" y="33"/>
                </a:cxn>
                <a:cxn ang="0">
                  <a:pos x="0" y="45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0" y="61"/>
                </a:cxn>
                <a:cxn ang="0">
                  <a:pos x="3" y="66"/>
                </a:cxn>
                <a:cxn ang="0">
                  <a:pos x="4" y="70"/>
                </a:cxn>
                <a:cxn ang="0">
                  <a:pos x="8" y="72"/>
                </a:cxn>
                <a:cxn ang="0">
                  <a:pos x="8" y="72"/>
                </a:cxn>
                <a:cxn ang="0">
                  <a:pos x="10" y="76"/>
                </a:cxn>
                <a:cxn ang="0">
                  <a:pos x="12" y="80"/>
                </a:cxn>
                <a:cxn ang="0">
                  <a:pos x="20" y="85"/>
                </a:cxn>
                <a:cxn ang="0">
                  <a:pos x="28" y="88"/>
                </a:cxn>
                <a:cxn ang="0">
                  <a:pos x="37" y="89"/>
                </a:cxn>
                <a:cxn ang="0">
                  <a:pos x="37" y="89"/>
                </a:cxn>
                <a:cxn ang="0">
                  <a:pos x="74" y="91"/>
                </a:cxn>
                <a:cxn ang="0">
                  <a:pos x="74" y="91"/>
                </a:cxn>
                <a:cxn ang="0">
                  <a:pos x="83" y="91"/>
                </a:cxn>
                <a:cxn ang="0">
                  <a:pos x="92" y="89"/>
                </a:cxn>
                <a:cxn ang="0">
                  <a:pos x="101" y="85"/>
                </a:cxn>
                <a:cxn ang="0">
                  <a:pos x="108" y="80"/>
                </a:cxn>
                <a:cxn ang="0">
                  <a:pos x="108" y="80"/>
                </a:cxn>
                <a:cxn ang="0">
                  <a:pos x="110" y="76"/>
                </a:cxn>
                <a:cxn ang="0">
                  <a:pos x="113" y="72"/>
                </a:cxn>
                <a:cxn ang="0">
                  <a:pos x="114" y="64"/>
                </a:cxn>
                <a:cxn ang="0">
                  <a:pos x="114" y="55"/>
                </a:cxn>
                <a:cxn ang="0">
                  <a:pos x="114" y="47"/>
                </a:cxn>
                <a:cxn ang="0">
                  <a:pos x="114" y="47"/>
                </a:cxn>
              </a:cxnLst>
              <a:rect l="0" t="0" r="r" b="b"/>
              <a:pathLst>
                <a:path w="114" h="91">
                  <a:moveTo>
                    <a:pt x="114" y="47"/>
                  </a:moveTo>
                  <a:lnTo>
                    <a:pt x="114" y="47"/>
                  </a:lnTo>
                  <a:lnTo>
                    <a:pt x="114" y="34"/>
                  </a:lnTo>
                  <a:lnTo>
                    <a:pt x="112" y="24"/>
                  </a:lnTo>
                  <a:lnTo>
                    <a:pt x="112" y="24"/>
                  </a:lnTo>
                  <a:lnTo>
                    <a:pt x="112" y="20"/>
                  </a:lnTo>
                  <a:lnTo>
                    <a:pt x="110" y="15"/>
                  </a:lnTo>
                  <a:lnTo>
                    <a:pt x="108" y="11"/>
                  </a:lnTo>
                  <a:lnTo>
                    <a:pt x="105" y="8"/>
                  </a:lnTo>
                  <a:lnTo>
                    <a:pt x="101" y="6"/>
                  </a:lnTo>
                  <a:lnTo>
                    <a:pt x="97" y="3"/>
                  </a:lnTo>
                  <a:lnTo>
                    <a:pt x="93" y="2"/>
                  </a:lnTo>
                  <a:lnTo>
                    <a:pt x="89" y="2"/>
                  </a:lnTo>
                  <a:lnTo>
                    <a:pt x="89" y="2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1" y="2"/>
                  </a:lnTo>
                  <a:lnTo>
                    <a:pt x="61" y="2"/>
                  </a:lnTo>
                  <a:lnTo>
                    <a:pt x="55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0" y="0"/>
                  </a:lnTo>
                  <a:lnTo>
                    <a:pt x="21" y="2"/>
                  </a:lnTo>
                  <a:lnTo>
                    <a:pt x="17" y="3"/>
                  </a:lnTo>
                  <a:lnTo>
                    <a:pt x="15" y="6"/>
                  </a:lnTo>
                  <a:lnTo>
                    <a:pt x="11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3" y="23"/>
                  </a:lnTo>
                  <a:lnTo>
                    <a:pt x="2" y="33"/>
                  </a:lnTo>
                  <a:lnTo>
                    <a:pt x="0" y="4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61"/>
                  </a:lnTo>
                  <a:lnTo>
                    <a:pt x="3" y="66"/>
                  </a:lnTo>
                  <a:lnTo>
                    <a:pt x="4" y="70"/>
                  </a:lnTo>
                  <a:lnTo>
                    <a:pt x="8" y="72"/>
                  </a:lnTo>
                  <a:lnTo>
                    <a:pt x="8" y="72"/>
                  </a:lnTo>
                  <a:lnTo>
                    <a:pt x="10" y="76"/>
                  </a:lnTo>
                  <a:lnTo>
                    <a:pt x="12" y="80"/>
                  </a:lnTo>
                  <a:lnTo>
                    <a:pt x="20" y="85"/>
                  </a:lnTo>
                  <a:lnTo>
                    <a:pt x="28" y="88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74" y="91"/>
                  </a:lnTo>
                  <a:lnTo>
                    <a:pt x="74" y="91"/>
                  </a:lnTo>
                  <a:lnTo>
                    <a:pt x="83" y="91"/>
                  </a:lnTo>
                  <a:lnTo>
                    <a:pt x="92" y="89"/>
                  </a:lnTo>
                  <a:lnTo>
                    <a:pt x="101" y="85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10" y="76"/>
                  </a:lnTo>
                  <a:lnTo>
                    <a:pt x="113" y="72"/>
                  </a:lnTo>
                  <a:lnTo>
                    <a:pt x="114" y="64"/>
                  </a:lnTo>
                  <a:lnTo>
                    <a:pt x="114" y="55"/>
                  </a:lnTo>
                  <a:lnTo>
                    <a:pt x="114" y="47"/>
                  </a:lnTo>
                  <a:lnTo>
                    <a:pt x="114" y="47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9" name="Freeform 778"/>
            <p:cNvSpPr/>
            <p:nvPr/>
          </p:nvSpPr>
          <p:spPr bwMode="auto">
            <a:xfrm>
              <a:off x="3270252" y="4091504"/>
              <a:ext cx="61384" cy="48684"/>
            </a:xfrm>
            <a:custGeom>
              <a:avLst/>
              <a:gdLst/>
              <a:ahLst/>
              <a:cxnLst>
                <a:cxn ang="0">
                  <a:pos x="114" y="47"/>
                </a:cxn>
                <a:cxn ang="0">
                  <a:pos x="114" y="47"/>
                </a:cxn>
                <a:cxn ang="0">
                  <a:pos x="114" y="35"/>
                </a:cxn>
                <a:cxn ang="0">
                  <a:pos x="112" y="23"/>
                </a:cxn>
                <a:cxn ang="0">
                  <a:pos x="112" y="23"/>
                </a:cxn>
                <a:cxn ang="0">
                  <a:pos x="112" y="19"/>
                </a:cxn>
                <a:cxn ang="0">
                  <a:pos x="110" y="15"/>
                </a:cxn>
                <a:cxn ang="0">
                  <a:pos x="108" y="11"/>
                </a:cxn>
                <a:cxn ang="0">
                  <a:pos x="105" y="7"/>
                </a:cxn>
                <a:cxn ang="0">
                  <a:pos x="101" y="5"/>
                </a:cxn>
                <a:cxn ang="0">
                  <a:pos x="97" y="2"/>
                </a:cxn>
                <a:cxn ang="0">
                  <a:pos x="93" y="1"/>
                </a:cxn>
                <a:cxn ang="0">
                  <a:pos x="89" y="1"/>
                </a:cxn>
                <a:cxn ang="0">
                  <a:pos x="89" y="1"/>
                </a:cxn>
                <a:cxn ang="0">
                  <a:pos x="62" y="2"/>
                </a:cxn>
                <a:cxn ang="0">
                  <a:pos x="62" y="2"/>
                </a:cxn>
                <a:cxn ang="0">
                  <a:pos x="61" y="2"/>
                </a:cxn>
                <a:cxn ang="0">
                  <a:pos x="61" y="2"/>
                </a:cxn>
                <a:cxn ang="0">
                  <a:pos x="55" y="1"/>
                </a:cxn>
                <a:cxn ang="0">
                  <a:pos x="50" y="1"/>
                </a:cxn>
                <a:cxn ang="0">
                  <a:pos x="40" y="1"/>
                </a:cxn>
                <a:cxn ang="0">
                  <a:pos x="40" y="1"/>
                </a:cxn>
                <a:cxn ang="0">
                  <a:pos x="30" y="0"/>
                </a:cxn>
                <a:cxn ang="0">
                  <a:pos x="21" y="1"/>
                </a:cxn>
                <a:cxn ang="0">
                  <a:pos x="17" y="2"/>
                </a:cxn>
                <a:cxn ang="0">
                  <a:pos x="15" y="5"/>
                </a:cxn>
                <a:cxn ang="0">
                  <a:pos x="11" y="9"/>
                </a:cxn>
                <a:cxn ang="0">
                  <a:pos x="8" y="13"/>
                </a:cxn>
                <a:cxn ang="0">
                  <a:pos x="8" y="13"/>
                </a:cxn>
                <a:cxn ang="0">
                  <a:pos x="3" y="22"/>
                </a:cxn>
                <a:cxn ang="0">
                  <a:pos x="2" y="34"/>
                </a:cxn>
                <a:cxn ang="0">
                  <a:pos x="0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0" y="61"/>
                </a:cxn>
                <a:cxn ang="0">
                  <a:pos x="3" y="65"/>
                </a:cxn>
                <a:cxn ang="0">
                  <a:pos x="4" y="69"/>
                </a:cxn>
                <a:cxn ang="0">
                  <a:pos x="8" y="73"/>
                </a:cxn>
                <a:cxn ang="0">
                  <a:pos x="8" y="73"/>
                </a:cxn>
                <a:cxn ang="0">
                  <a:pos x="10" y="77"/>
                </a:cxn>
                <a:cxn ang="0">
                  <a:pos x="12" y="79"/>
                </a:cxn>
                <a:cxn ang="0">
                  <a:pos x="20" y="85"/>
                </a:cxn>
                <a:cxn ang="0">
                  <a:pos x="28" y="89"/>
                </a:cxn>
                <a:cxn ang="0">
                  <a:pos x="37" y="90"/>
                </a:cxn>
                <a:cxn ang="0">
                  <a:pos x="37" y="90"/>
                </a:cxn>
                <a:cxn ang="0">
                  <a:pos x="74" y="91"/>
                </a:cxn>
                <a:cxn ang="0">
                  <a:pos x="74" y="91"/>
                </a:cxn>
                <a:cxn ang="0">
                  <a:pos x="83" y="91"/>
                </a:cxn>
                <a:cxn ang="0">
                  <a:pos x="92" y="89"/>
                </a:cxn>
                <a:cxn ang="0">
                  <a:pos x="101" y="85"/>
                </a:cxn>
                <a:cxn ang="0">
                  <a:pos x="108" y="79"/>
                </a:cxn>
                <a:cxn ang="0">
                  <a:pos x="108" y="79"/>
                </a:cxn>
                <a:cxn ang="0">
                  <a:pos x="110" y="77"/>
                </a:cxn>
                <a:cxn ang="0">
                  <a:pos x="113" y="73"/>
                </a:cxn>
                <a:cxn ang="0">
                  <a:pos x="114" y="64"/>
                </a:cxn>
                <a:cxn ang="0">
                  <a:pos x="114" y="56"/>
                </a:cxn>
                <a:cxn ang="0">
                  <a:pos x="114" y="47"/>
                </a:cxn>
                <a:cxn ang="0">
                  <a:pos x="114" y="47"/>
                </a:cxn>
              </a:cxnLst>
              <a:rect l="0" t="0" r="r" b="b"/>
              <a:pathLst>
                <a:path w="114" h="91">
                  <a:moveTo>
                    <a:pt x="114" y="47"/>
                  </a:moveTo>
                  <a:lnTo>
                    <a:pt x="114" y="47"/>
                  </a:lnTo>
                  <a:lnTo>
                    <a:pt x="114" y="35"/>
                  </a:lnTo>
                  <a:lnTo>
                    <a:pt x="112" y="23"/>
                  </a:lnTo>
                  <a:lnTo>
                    <a:pt x="112" y="23"/>
                  </a:lnTo>
                  <a:lnTo>
                    <a:pt x="112" y="19"/>
                  </a:lnTo>
                  <a:lnTo>
                    <a:pt x="110" y="15"/>
                  </a:lnTo>
                  <a:lnTo>
                    <a:pt x="108" y="11"/>
                  </a:lnTo>
                  <a:lnTo>
                    <a:pt x="105" y="7"/>
                  </a:lnTo>
                  <a:lnTo>
                    <a:pt x="101" y="5"/>
                  </a:lnTo>
                  <a:lnTo>
                    <a:pt x="97" y="2"/>
                  </a:lnTo>
                  <a:lnTo>
                    <a:pt x="93" y="1"/>
                  </a:lnTo>
                  <a:lnTo>
                    <a:pt x="89" y="1"/>
                  </a:lnTo>
                  <a:lnTo>
                    <a:pt x="89" y="1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1" y="2"/>
                  </a:lnTo>
                  <a:lnTo>
                    <a:pt x="61" y="2"/>
                  </a:lnTo>
                  <a:lnTo>
                    <a:pt x="55" y="1"/>
                  </a:lnTo>
                  <a:lnTo>
                    <a:pt x="50" y="1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30" y="0"/>
                  </a:lnTo>
                  <a:lnTo>
                    <a:pt x="21" y="1"/>
                  </a:lnTo>
                  <a:lnTo>
                    <a:pt x="17" y="2"/>
                  </a:lnTo>
                  <a:lnTo>
                    <a:pt x="15" y="5"/>
                  </a:lnTo>
                  <a:lnTo>
                    <a:pt x="11" y="9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3" y="22"/>
                  </a:lnTo>
                  <a:lnTo>
                    <a:pt x="2" y="34"/>
                  </a:lnTo>
                  <a:lnTo>
                    <a:pt x="0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61"/>
                  </a:lnTo>
                  <a:lnTo>
                    <a:pt x="3" y="65"/>
                  </a:lnTo>
                  <a:lnTo>
                    <a:pt x="4" y="69"/>
                  </a:lnTo>
                  <a:lnTo>
                    <a:pt x="8" y="73"/>
                  </a:lnTo>
                  <a:lnTo>
                    <a:pt x="8" y="73"/>
                  </a:lnTo>
                  <a:lnTo>
                    <a:pt x="10" y="77"/>
                  </a:lnTo>
                  <a:lnTo>
                    <a:pt x="12" y="79"/>
                  </a:lnTo>
                  <a:lnTo>
                    <a:pt x="20" y="85"/>
                  </a:lnTo>
                  <a:lnTo>
                    <a:pt x="28" y="89"/>
                  </a:lnTo>
                  <a:lnTo>
                    <a:pt x="37" y="90"/>
                  </a:lnTo>
                  <a:lnTo>
                    <a:pt x="37" y="90"/>
                  </a:lnTo>
                  <a:lnTo>
                    <a:pt x="74" y="91"/>
                  </a:lnTo>
                  <a:lnTo>
                    <a:pt x="74" y="91"/>
                  </a:lnTo>
                  <a:lnTo>
                    <a:pt x="83" y="91"/>
                  </a:lnTo>
                  <a:lnTo>
                    <a:pt x="92" y="89"/>
                  </a:lnTo>
                  <a:lnTo>
                    <a:pt x="101" y="85"/>
                  </a:lnTo>
                  <a:lnTo>
                    <a:pt x="108" y="79"/>
                  </a:lnTo>
                  <a:lnTo>
                    <a:pt x="108" y="79"/>
                  </a:lnTo>
                  <a:lnTo>
                    <a:pt x="110" y="77"/>
                  </a:lnTo>
                  <a:lnTo>
                    <a:pt x="113" y="73"/>
                  </a:lnTo>
                  <a:lnTo>
                    <a:pt x="114" y="64"/>
                  </a:lnTo>
                  <a:lnTo>
                    <a:pt x="114" y="56"/>
                  </a:lnTo>
                  <a:lnTo>
                    <a:pt x="114" y="47"/>
                  </a:lnTo>
                  <a:lnTo>
                    <a:pt x="114" y="47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0" name="Freeform 779"/>
            <p:cNvSpPr/>
            <p:nvPr/>
          </p:nvSpPr>
          <p:spPr bwMode="auto">
            <a:xfrm>
              <a:off x="3270252" y="4178287"/>
              <a:ext cx="61384" cy="46567"/>
            </a:xfrm>
            <a:custGeom>
              <a:avLst/>
              <a:gdLst/>
              <a:ahLst/>
              <a:cxnLst>
                <a:cxn ang="0">
                  <a:pos x="114" y="46"/>
                </a:cxn>
                <a:cxn ang="0">
                  <a:pos x="114" y="46"/>
                </a:cxn>
                <a:cxn ang="0">
                  <a:pos x="114" y="34"/>
                </a:cxn>
                <a:cxn ang="0">
                  <a:pos x="112" y="24"/>
                </a:cxn>
                <a:cxn ang="0">
                  <a:pos x="112" y="24"/>
                </a:cxn>
                <a:cxn ang="0">
                  <a:pos x="112" y="18"/>
                </a:cxn>
                <a:cxn ang="0">
                  <a:pos x="110" y="14"/>
                </a:cxn>
                <a:cxn ang="0">
                  <a:pos x="108" y="11"/>
                </a:cxn>
                <a:cxn ang="0">
                  <a:pos x="105" y="8"/>
                </a:cxn>
                <a:cxn ang="0">
                  <a:pos x="101" y="4"/>
                </a:cxn>
                <a:cxn ang="0">
                  <a:pos x="97" y="3"/>
                </a:cxn>
                <a:cxn ang="0">
                  <a:pos x="93" y="1"/>
                </a:cxn>
                <a:cxn ang="0">
                  <a:pos x="89" y="0"/>
                </a:cxn>
                <a:cxn ang="0">
                  <a:pos x="89" y="0"/>
                </a:cxn>
                <a:cxn ang="0">
                  <a:pos x="62" y="1"/>
                </a:cxn>
                <a:cxn ang="0">
                  <a:pos x="62" y="1"/>
                </a:cxn>
                <a:cxn ang="0">
                  <a:pos x="61" y="1"/>
                </a:cxn>
                <a:cxn ang="0">
                  <a:pos x="61" y="1"/>
                </a:cxn>
                <a:cxn ang="0">
                  <a:pos x="55" y="0"/>
                </a:cxn>
                <a:cxn ang="0">
                  <a:pos x="50" y="0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30" y="0"/>
                </a:cxn>
                <a:cxn ang="0">
                  <a:pos x="21" y="1"/>
                </a:cxn>
                <a:cxn ang="0">
                  <a:pos x="17" y="3"/>
                </a:cxn>
                <a:cxn ang="0">
                  <a:pos x="15" y="5"/>
                </a:cxn>
                <a:cxn ang="0">
                  <a:pos x="11" y="8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3" y="22"/>
                </a:cxn>
                <a:cxn ang="0">
                  <a:pos x="2" y="33"/>
                </a:cxn>
                <a:cxn ang="0">
                  <a:pos x="0" y="43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0" y="60"/>
                </a:cxn>
                <a:cxn ang="0">
                  <a:pos x="3" y="65"/>
                </a:cxn>
                <a:cxn ang="0">
                  <a:pos x="4" y="69"/>
                </a:cxn>
                <a:cxn ang="0">
                  <a:pos x="8" y="72"/>
                </a:cxn>
                <a:cxn ang="0">
                  <a:pos x="8" y="72"/>
                </a:cxn>
                <a:cxn ang="0">
                  <a:pos x="10" y="76"/>
                </a:cxn>
                <a:cxn ang="0">
                  <a:pos x="12" y="80"/>
                </a:cxn>
                <a:cxn ang="0">
                  <a:pos x="20" y="85"/>
                </a:cxn>
                <a:cxn ang="0">
                  <a:pos x="28" y="88"/>
                </a:cxn>
                <a:cxn ang="0">
                  <a:pos x="37" y="89"/>
                </a:cxn>
                <a:cxn ang="0">
                  <a:pos x="37" y="89"/>
                </a:cxn>
                <a:cxn ang="0">
                  <a:pos x="74" y="90"/>
                </a:cxn>
                <a:cxn ang="0">
                  <a:pos x="74" y="90"/>
                </a:cxn>
                <a:cxn ang="0">
                  <a:pos x="83" y="90"/>
                </a:cxn>
                <a:cxn ang="0">
                  <a:pos x="92" y="89"/>
                </a:cxn>
                <a:cxn ang="0">
                  <a:pos x="101" y="85"/>
                </a:cxn>
                <a:cxn ang="0">
                  <a:pos x="108" y="80"/>
                </a:cxn>
                <a:cxn ang="0">
                  <a:pos x="108" y="80"/>
                </a:cxn>
                <a:cxn ang="0">
                  <a:pos x="110" y="76"/>
                </a:cxn>
                <a:cxn ang="0">
                  <a:pos x="113" y="72"/>
                </a:cxn>
                <a:cxn ang="0">
                  <a:pos x="114" y="64"/>
                </a:cxn>
                <a:cxn ang="0">
                  <a:pos x="114" y="55"/>
                </a:cxn>
                <a:cxn ang="0">
                  <a:pos x="114" y="46"/>
                </a:cxn>
                <a:cxn ang="0">
                  <a:pos x="114" y="46"/>
                </a:cxn>
              </a:cxnLst>
              <a:rect l="0" t="0" r="r" b="b"/>
              <a:pathLst>
                <a:path w="114" h="90">
                  <a:moveTo>
                    <a:pt x="114" y="46"/>
                  </a:moveTo>
                  <a:lnTo>
                    <a:pt x="114" y="46"/>
                  </a:lnTo>
                  <a:lnTo>
                    <a:pt x="114" y="34"/>
                  </a:lnTo>
                  <a:lnTo>
                    <a:pt x="112" y="24"/>
                  </a:lnTo>
                  <a:lnTo>
                    <a:pt x="112" y="24"/>
                  </a:lnTo>
                  <a:lnTo>
                    <a:pt x="112" y="18"/>
                  </a:lnTo>
                  <a:lnTo>
                    <a:pt x="110" y="14"/>
                  </a:lnTo>
                  <a:lnTo>
                    <a:pt x="108" y="11"/>
                  </a:lnTo>
                  <a:lnTo>
                    <a:pt x="105" y="8"/>
                  </a:lnTo>
                  <a:lnTo>
                    <a:pt x="101" y="4"/>
                  </a:lnTo>
                  <a:lnTo>
                    <a:pt x="97" y="3"/>
                  </a:lnTo>
                  <a:lnTo>
                    <a:pt x="93" y="1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62" y="1"/>
                  </a:lnTo>
                  <a:lnTo>
                    <a:pt x="62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55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0" y="0"/>
                  </a:lnTo>
                  <a:lnTo>
                    <a:pt x="21" y="1"/>
                  </a:lnTo>
                  <a:lnTo>
                    <a:pt x="17" y="3"/>
                  </a:lnTo>
                  <a:lnTo>
                    <a:pt x="15" y="5"/>
                  </a:lnTo>
                  <a:lnTo>
                    <a:pt x="11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3" y="22"/>
                  </a:lnTo>
                  <a:lnTo>
                    <a:pt x="2" y="33"/>
                  </a:lnTo>
                  <a:lnTo>
                    <a:pt x="0" y="43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60"/>
                  </a:lnTo>
                  <a:lnTo>
                    <a:pt x="3" y="65"/>
                  </a:lnTo>
                  <a:lnTo>
                    <a:pt x="4" y="69"/>
                  </a:lnTo>
                  <a:lnTo>
                    <a:pt x="8" y="72"/>
                  </a:lnTo>
                  <a:lnTo>
                    <a:pt x="8" y="72"/>
                  </a:lnTo>
                  <a:lnTo>
                    <a:pt x="10" y="76"/>
                  </a:lnTo>
                  <a:lnTo>
                    <a:pt x="12" y="80"/>
                  </a:lnTo>
                  <a:lnTo>
                    <a:pt x="20" y="85"/>
                  </a:lnTo>
                  <a:lnTo>
                    <a:pt x="28" y="88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74" y="90"/>
                  </a:lnTo>
                  <a:lnTo>
                    <a:pt x="74" y="90"/>
                  </a:lnTo>
                  <a:lnTo>
                    <a:pt x="83" y="90"/>
                  </a:lnTo>
                  <a:lnTo>
                    <a:pt x="92" y="89"/>
                  </a:lnTo>
                  <a:lnTo>
                    <a:pt x="101" y="85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10" y="76"/>
                  </a:lnTo>
                  <a:lnTo>
                    <a:pt x="113" y="72"/>
                  </a:lnTo>
                  <a:lnTo>
                    <a:pt x="114" y="64"/>
                  </a:lnTo>
                  <a:lnTo>
                    <a:pt x="114" y="55"/>
                  </a:lnTo>
                  <a:lnTo>
                    <a:pt x="114" y="46"/>
                  </a:lnTo>
                  <a:lnTo>
                    <a:pt x="114" y="46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1" name="Freeform 780"/>
            <p:cNvSpPr/>
            <p:nvPr/>
          </p:nvSpPr>
          <p:spPr bwMode="auto">
            <a:xfrm>
              <a:off x="2954869" y="4330687"/>
              <a:ext cx="2117" cy="2117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2" name="Freeform 781"/>
            <p:cNvSpPr>
              <a:spLocks noEditPoints="1"/>
            </p:cNvSpPr>
            <p:nvPr/>
          </p:nvSpPr>
          <p:spPr bwMode="auto">
            <a:xfrm>
              <a:off x="2851152" y="4303171"/>
              <a:ext cx="457200" cy="160867"/>
            </a:xfrm>
            <a:custGeom>
              <a:avLst/>
              <a:gdLst/>
              <a:ahLst/>
              <a:cxnLst>
                <a:cxn ang="0">
                  <a:pos x="858" y="257"/>
                </a:cxn>
                <a:cxn ang="0">
                  <a:pos x="838" y="209"/>
                </a:cxn>
                <a:cxn ang="0">
                  <a:pos x="799" y="150"/>
                </a:cxn>
                <a:cxn ang="0">
                  <a:pos x="748" y="78"/>
                </a:cxn>
                <a:cxn ang="0">
                  <a:pos x="725" y="32"/>
                </a:cxn>
                <a:cxn ang="0">
                  <a:pos x="718" y="22"/>
                </a:cxn>
                <a:cxn ang="0">
                  <a:pos x="710" y="15"/>
                </a:cxn>
                <a:cxn ang="0">
                  <a:pos x="699" y="12"/>
                </a:cxn>
                <a:cxn ang="0">
                  <a:pos x="445" y="6"/>
                </a:cxn>
                <a:cxn ang="0">
                  <a:pos x="191" y="0"/>
                </a:cxn>
                <a:cxn ang="0">
                  <a:pos x="181" y="2"/>
                </a:cxn>
                <a:cxn ang="0">
                  <a:pos x="174" y="9"/>
                </a:cxn>
                <a:cxn ang="0">
                  <a:pos x="170" y="13"/>
                </a:cxn>
                <a:cxn ang="0">
                  <a:pos x="164" y="19"/>
                </a:cxn>
                <a:cxn ang="0">
                  <a:pos x="162" y="21"/>
                </a:cxn>
                <a:cxn ang="0">
                  <a:pos x="158" y="27"/>
                </a:cxn>
                <a:cxn ang="0">
                  <a:pos x="145" y="44"/>
                </a:cxn>
                <a:cxn ang="0">
                  <a:pos x="95" y="116"/>
                </a:cxn>
                <a:cxn ang="0">
                  <a:pos x="56" y="166"/>
                </a:cxn>
                <a:cxn ang="0">
                  <a:pos x="20" y="209"/>
                </a:cxn>
                <a:cxn ang="0">
                  <a:pos x="5" y="233"/>
                </a:cxn>
                <a:cxn ang="0">
                  <a:pos x="1" y="238"/>
                </a:cxn>
                <a:cxn ang="0">
                  <a:pos x="1" y="257"/>
                </a:cxn>
                <a:cxn ang="0">
                  <a:pos x="14" y="270"/>
                </a:cxn>
                <a:cxn ang="0">
                  <a:pos x="71" y="274"/>
                </a:cxn>
                <a:cxn ang="0">
                  <a:pos x="218" y="284"/>
                </a:cxn>
                <a:cxn ang="0">
                  <a:pos x="328" y="285"/>
                </a:cxn>
                <a:cxn ang="0">
                  <a:pos x="438" y="289"/>
                </a:cxn>
                <a:cxn ang="0">
                  <a:pos x="621" y="299"/>
                </a:cxn>
                <a:cxn ang="0">
                  <a:pos x="719" y="297"/>
                </a:cxn>
                <a:cxn ang="0">
                  <a:pos x="791" y="299"/>
                </a:cxn>
                <a:cxn ang="0">
                  <a:pos x="819" y="304"/>
                </a:cxn>
                <a:cxn ang="0">
                  <a:pos x="831" y="303"/>
                </a:cxn>
                <a:cxn ang="0">
                  <a:pos x="840" y="303"/>
                </a:cxn>
                <a:cxn ang="0">
                  <a:pos x="854" y="298"/>
                </a:cxn>
                <a:cxn ang="0">
                  <a:pos x="862" y="285"/>
                </a:cxn>
                <a:cxn ang="0">
                  <a:pos x="862" y="274"/>
                </a:cxn>
                <a:cxn ang="0">
                  <a:pos x="610" y="253"/>
                </a:cxn>
                <a:cxn ang="0">
                  <a:pos x="460" y="244"/>
                </a:cxn>
                <a:cxn ang="0">
                  <a:pos x="61" y="227"/>
                </a:cxn>
                <a:cxn ang="0">
                  <a:pos x="85" y="202"/>
                </a:cxn>
                <a:cxn ang="0">
                  <a:pos x="119" y="165"/>
                </a:cxn>
                <a:cxn ang="0">
                  <a:pos x="167" y="90"/>
                </a:cxn>
                <a:cxn ang="0">
                  <a:pos x="188" y="63"/>
                </a:cxn>
                <a:cxn ang="0">
                  <a:pos x="194" y="55"/>
                </a:cxn>
                <a:cxn ang="0">
                  <a:pos x="198" y="51"/>
                </a:cxn>
                <a:cxn ang="0">
                  <a:pos x="323" y="48"/>
                </a:cxn>
                <a:cxn ang="0">
                  <a:pos x="687" y="57"/>
                </a:cxn>
                <a:cxn ang="0">
                  <a:pos x="701" y="86"/>
                </a:cxn>
                <a:cxn ang="0">
                  <a:pos x="755" y="166"/>
                </a:cxn>
                <a:cxn ang="0">
                  <a:pos x="808" y="256"/>
                </a:cxn>
                <a:cxn ang="0">
                  <a:pos x="772" y="252"/>
                </a:cxn>
                <a:cxn ang="0">
                  <a:pos x="659" y="253"/>
                </a:cxn>
              </a:cxnLst>
              <a:rect l="0" t="0" r="r" b="b"/>
              <a:pathLst>
                <a:path w="862" h="304">
                  <a:moveTo>
                    <a:pt x="862" y="274"/>
                  </a:moveTo>
                  <a:lnTo>
                    <a:pt x="862" y="274"/>
                  </a:lnTo>
                  <a:lnTo>
                    <a:pt x="858" y="257"/>
                  </a:lnTo>
                  <a:lnTo>
                    <a:pt x="853" y="240"/>
                  </a:lnTo>
                  <a:lnTo>
                    <a:pt x="846" y="225"/>
                  </a:lnTo>
                  <a:lnTo>
                    <a:pt x="838" y="209"/>
                  </a:lnTo>
                  <a:lnTo>
                    <a:pt x="829" y="195"/>
                  </a:lnTo>
                  <a:lnTo>
                    <a:pt x="820" y="179"/>
                  </a:lnTo>
                  <a:lnTo>
                    <a:pt x="799" y="150"/>
                  </a:lnTo>
                  <a:lnTo>
                    <a:pt x="778" y="121"/>
                  </a:lnTo>
                  <a:lnTo>
                    <a:pt x="757" y="93"/>
                  </a:lnTo>
                  <a:lnTo>
                    <a:pt x="748" y="78"/>
                  </a:lnTo>
                  <a:lnTo>
                    <a:pt x="739" y="63"/>
                  </a:lnTo>
                  <a:lnTo>
                    <a:pt x="731" y="48"/>
                  </a:lnTo>
                  <a:lnTo>
                    <a:pt x="725" y="32"/>
                  </a:lnTo>
                  <a:lnTo>
                    <a:pt x="725" y="32"/>
                  </a:lnTo>
                  <a:lnTo>
                    <a:pt x="722" y="27"/>
                  </a:lnTo>
                  <a:lnTo>
                    <a:pt x="718" y="22"/>
                  </a:lnTo>
                  <a:lnTo>
                    <a:pt x="718" y="22"/>
                  </a:lnTo>
                  <a:lnTo>
                    <a:pt x="716" y="18"/>
                  </a:lnTo>
                  <a:lnTo>
                    <a:pt x="710" y="15"/>
                  </a:lnTo>
                  <a:lnTo>
                    <a:pt x="705" y="13"/>
                  </a:lnTo>
                  <a:lnTo>
                    <a:pt x="699" y="12"/>
                  </a:lnTo>
                  <a:lnTo>
                    <a:pt x="699" y="12"/>
                  </a:lnTo>
                  <a:lnTo>
                    <a:pt x="636" y="12"/>
                  </a:lnTo>
                  <a:lnTo>
                    <a:pt x="572" y="10"/>
                  </a:lnTo>
                  <a:lnTo>
                    <a:pt x="445" y="6"/>
                  </a:lnTo>
                  <a:lnTo>
                    <a:pt x="318" y="2"/>
                  </a:lnTo>
                  <a:lnTo>
                    <a:pt x="255" y="1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86" y="1"/>
                  </a:lnTo>
                  <a:lnTo>
                    <a:pt x="181" y="2"/>
                  </a:lnTo>
                  <a:lnTo>
                    <a:pt x="177" y="5"/>
                  </a:lnTo>
                  <a:lnTo>
                    <a:pt x="174" y="9"/>
                  </a:lnTo>
                  <a:lnTo>
                    <a:pt x="174" y="9"/>
                  </a:lnTo>
                  <a:lnTo>
                    <a:pt x="170" y="12"/>
                  </a:lnTo>
                  <a:lnTo>
                    <a:pt x="170" y="12"/>
                  </a:lnTo>
                  <a:lnTo>
                    <a:pt x="170" y="13"/>
                  </a:lnTo>
                  <a:lnTo>
                    <a:pt x="170" y="13"/>
                  </a:lnTo>
                  <a:lnTo>
                    <a:pt x="166" y="15"/>
                  </a:lnTo>
                  <a:lnTo>
                    <a:pt x="164" y="19"/>
                  </a:lnTo>
                  <a:lnTo>
                    <a:pt x="164" y="19"/>
                  </a:lnTo>
                  <a:lnTo>
                    <a:pt x="162" y="21"/>
                  </a:lnTo>
                  <a:lnTo>
                    <a:pt x="162" y="21"/>
                  </a:lnTo>
                  <a:lnTo>
                    <a:pt x="160" y="23"/>
                  </a:lnTo>
                  <a:lnTo>
                    <a:pt x="158" y="27"/>
                  </a:lnTo>
                  <a:lnTo>
                    <a:pt x="158" y="27"/>
                  </a:lnTo>
                  <a:lnTo>
                    <a:pt x="156" y="30"/>
                  </a:lnTo>
                  <a:lnTo>
                    <a:pt x="156" y="30"/>
                  </a:lnTo>
                  <a:lnTo>
                    <a:pt x="145" y="44"/>
                  </a:lnTo>
                  <a:lnTo>
                    <a:pt x="135" y="57"/>
                  </a:lnTo>
                  <a:lnTo>
                    <a:pt x="115" y="87"/>
                  </a:lnTo>
                  <a:lnTo>
                    <a:pt x="95" y="116"/>
                  </a:lnTo>
                  <a:lnTo>
                    <a:pt x="75" y="145"/>
                  </a:lnTo>
                  <a:lnTo>
                    <a:pt x="75" y="145"/>
                  </a:lnTo>
                  <a:lnTo>
                    <a:pt x="56" y="166"/>
                  </a:lnTo>
                  <a:lnTo>
                    <a:pt x="38" y="187"/>
                  </a:lnTo>
                  <a:lnTo>
                    <a:pt x="27" y="197"/>
                  </a:lnTo>
                  <a:lnTo>
                    <a:pt x="20" y="209"/>
                  </a:lnTo>
                  <a:lnTo>
                    <a:pt x="12" y="219"/>
                  </a:lnTo>
                  <a:lnTo>
                    <a:pt x="5" y="233"/>
                  </a:lnTo>
                  <a:lnTo>
                    <a:pt x="5" y="233"/>
                  </a:lnTo>
                  <a:lnTo>
                    <a:pt x="5" y="233"/>
                  </a:lnTo>
                  <a:lnTo>
                    <a:pt x="5" y="233"/>
                  </a:lnTo>
                  <a:lnTo>
                    <a:pt x="1" y="238"/>
                  </a:lnTo>
                  <a:lnTo>
                    <a:pt x="0" y="244"/>
                  </a:lnTo>
                  <a:lnTo>
                    <a:pt x="0" y="251"/>
                  </a:lnTo>
                  <a:lnTo>
                    <a:pt x="1" y="257"/>
                  </a:lnTo>
                  <a:lnTo>
                    <a:pt x="4" y="263"/>
                  </a:lnTo>
                  <a:lnTo>
                    <a:pt x="8" y="268"/>
                  </a:lnTo>
                  <a:lnTo>
                    <a:pt x="14" y="270"/>
                  </a:lnTo>
                  <a:lnTo>
                    <a:pt x="21" y="272"/>
                  </a:lnTo>
                  <a:lnTo>
                    <a:pt x="21" y="272"/>
                  </a:lnTo>
                  <a:lnTo>
                    <a:pt x="71" y="274"/>
                  </a:lnTo>
                  <a:lnTo>
                    <a:pt x="120" y="278"/>
                  </a:lnTo>
                  <a:lnTo>
                    <a:pt x="169" y="281"/>
                  </a:lnTo>
                  <a:lnTo>
                    <a:pt x="218" y="284"/>
                  </a:lnTo>
                  <a:lnTo>
                    <a:pt x="218" y="284"/>
                  </a:lnTo>
                  <a:lnTo>
                    <a:pt x="273" y="285"/>
                  </a:lnTo>
                  <a:lnTo>
                    <a:pt x="328" y="285"/>
                  </a:lnTo>
                  <a:lnTo>
                    <a:pt x="383" y="286"/>
                  </a:lnTo>
                  <a:lnTo>
                    <a:pt x="438" y="289"/>
                  </a:lnTo>
                  <a:lnTo>
                    <a:pt x="438" y="289"/>
                  </a:lnTo>
                  <a:lnTo>
                    <a:pt x="530" y="294"/>
                  </a:lnTo>
                  <a:lnTo>
                    <a:pt x="621" y="299"/>
                  </a:lnTo>
                  <a:lnTo>
                    <a:pt x="621" y="299"/>
                  </a:lnTo>
                  <a:lnTo>
                    <a:pt x="645" y="299"/>
                  </a:lnTo>
                  <a:lnTo>
                    <a:pt x="670" y="299"/>
                  </a:lnTo>
                  <a:lnTo>
                    <a:pt x="719" y="297"/>
                  </a:lnTo>
                  <a:lnTo>
                    <a:pt x="744" y="297"/>
                  </a:lnTo>
                  <a:lnTo>
                    <a:pt x="768" y="297"/>
                  </a:lnTo>
                  <a:lnTo>
                    <a:pt x="791" y="299"/>
                  </a:lnTo>
                  <a:lnTo>
                    <a:pt x="815" y="304"/>
                  </a:lnTo>
                  <a:lnTo>
                    <a:pt x="815" y="304"/>
                  </a:lnTo>
                  <a:lnTo>
                    <a:pt x="819" y="304"/>
                  </a:lnTo>
                  <a:lnTo>
                    <a:pt x="823" y="304"/>
                  </a:lnTo>
                  <a:lnTo>
                    <a:pt x="831" y="303"/>
                  </a:lnTo>
                  <a:lnTo>
                    <a:pt x="831" y="303"/>
                  </a:lnTo>
                  <a:lnTo>
                    <a:pt x="832" y="303"/>
                  </a:lnTo>
                  <a:lnTo>
                    <a:pt x="840" y="303"/>
                  </a:lnTo>
                  <a:lnTo>
                    <a:pt x="840" y="303"/>
                  </a:lnTo>
                  <a:lnTo>
                    <a:pt x="845" y="302"/>
                  </a:lnTo>
                  <a:lnTo>
                    <a:pt x="850" y="301"/>
                  </a:lnTo>
                  <a:lnTo>
                    <a:pt x="854" y="298"/>
                  </a:lnTo>
                  <a:lnTo>
                    <a:pt x="858" y="294"/>
                  </a:lnTo>
                  <a:lnTo>
                    <a:pt x="861" y="289"/>
                  </a:lnTo>
                  <a:lnTo>
                    <a:pt x="862" y="285"/>
                  </a:lnTo>
                  <a:lnTo>
                    <a:pt x="862" y="280"/>
                  </a:lnTo>
                  <a:lnTo>
                    <a:pt x="862" y="274"/>
                  </a:lnTo>
                  <a:lnTo>
                    <a:pt x="862" y="274"/>
                  </a:lnTo>
                  <a:close/>
                  <a:moveTo>
                    <a:pt x="659" y="253"/>
                  </a:moveTo>
                  <a:lnTo>
                    <a:pt x="659" y="253"/>
                  </a:lnTo>
                  <a:lnTo>
                    <a:pt x="610" y="253"/>
                  </a:lnTo>
                  <a:lnTo>
                    <a:pt x="560" y="251"/>
                  </a:lnTo>
                  <a:lnTo>
                    <a:pt x="460" y="244"/>
                  </a:lnTo>
                  <a:lnTo>
                    <a:pt x="460" y="244"/>
                  </a:lnTo>
                  <a:lnTo>
                    <a:pt x="361" y="239"/>
                  </a:lnTo>
                  <a:lnTo>
                    <a:pt x="262" y="234"/>
                  </a:lnTo>
                  <a:lnTo>
                    <a:pt x="61" y="227"/>
                  </a:lnTo>
                  <a:lnTo>
                    <a:pt x="61" y="227"/>
                  </a:lnTo>
                  <a:lnTo>
                    <a:pt x="73" y="214"/>
                  </a:lnTo>
                  <a:lnTo>
                    <a:pt x="85" y="202"/>
                  </a:lnTo>
                  <a:lnTo>
                    <a:pt x="107" y="178"/>
                  </a:lnTo>
                  <a:lnTo>
                    <a:pt x="107" y="178"/>
                  </a:lnTo>
                  <a:lnTo>
                    <a:pt x="119" y="165"/>
                  </a:lnTo>
                  <a:lnTo>
                    <a:pt x="129" y="150"/>
                  </a:lnTo>
                  <a:lnTo>
                    <a:pt x="148" y="120"/>
                  </a:lnTo>
                  <a:lnTo>
                    <a:pt x="167" y="90"/>
                  </a:lnTo>
                  <a:lnTo>
                    <a:pt x="177" y="76"/>
                  </a:lnTo>
                  <a:lnTo>
                    <a:pt x="188" y="63"/>
                  </a:lnTo>
                  <a:lnTo>
                    <a:pt x="188" y="63"/>
                  </a:lnTo>
                  <a:lnTo>
                    <a:pt x="192" y="55"/>
                  </a:lnTo>
                  <a:lnTo>
                    <a:pt x="192" y="55"/>
                  </a:lnTo>
                  <a:lnTo>
                    <a:pt x="194" y="55"/>
                  </a:lnTo>
                  <a:lnTo>
                    <a:pt x="194" y="55"/>
                  </a:lnTo>
                  <a:lnTo>
                    <a:pt x="198" y="51"/>
                  </a:lnTo>
                  <a:lnTo>
                    <a:pt x="198" y="51"/>
                  </a:lnTo>
                  <a:lnTo>
                    <a:pt x="201" y="46"/>
                  </a:lnTo>
                  <a:lnTo>
                    <a:pt x="201" y="46"/>
                  </a:lnTo>
                  <a:lnTo>
                    <a:pt x="323" y="48"/>
                  </a:lnTo>
                  <a:lnTo>
                    <a:pt x="443" y="52"/>
                  </a:lnTo>
                  <a:lnTo>
                    <a:pt x="565" y="56"/>
                  </a:lnTo>
                  <a:lnTo>
                    <a:pt x="687" y="57"/>
                  </a:lnTo>
                  <a:lnTo>
                    <a:pt x="687" y="57"/>
                  </a:lnTo>
                  <a:lnTo>
                    <a:pt x="693" y="72"/>
                  </a:lnTo>
                  <a:lnTo>
                    <a:pt x="701" y="86"/>
                  </a:lnTo>
                  <a:lnTo>
                    <a:pt x="719" y="114"/>
                  </a:lnTo>
                  <a:lnTo>
                    <a:pt x="755" y="166"/>
                  </a:lnTo>
                  <a:lnTo>
                    <a:pt x="755" y="166"/>
                  </a:lnTo>
                  <a:lnTo>
                    <a:pt x="784" y="209"/>
                  </a:lnTo>
                  <a:lnTo>
                    <a:pt x="797" y="233"/>
                  </a:lnTo>
                  <a:lnTo>
                    <a:pt x="808" y="256"/>
                  </a:lnTo>
                  <a:lnTo>
                    <a:pt x="808" y="256"/>
                  </a:lnTo>
                  <a:lnTo>
                    <a:pt x="790" y="253"/>
                  </a:lnTo>
                  <a:lnTo>
                    <a:pt x="772" y="252"/>
                  </a:lnTo>
                  <a:lnTo>
                    <a:pt x="734" y="251"/>
                  </a:lnTo>
                  <a:lnTo>
                    <a:pt x="659" y="253"/>
                  </a:lnTo>
                  <a:lnTo>
                    <a:pt x="659" y="253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3" name="Freeform 782"/>
            <p:cNvSpPr/>
            <p:nvPr/>
          </p:nvSpPr>
          <p:spPr bwMode="auto">
            <a:xfrm>
              <a:off x="2921002" y="4343387"/>
              <a:ext cx="328084" cy="29633"/>
            </a:xfrm>
            <a:custGeom>
              <a:avLst/>
              <a:gdLst/>
              <a:ahLst/>
              <a:cxnLst>
                <a:cxn ang="0">
                  <a:pos x="589" y="23"/>
                </a:cxn>
                <a:cxn ang="0">
                  <a:pos x="590" y="20"/>
                </a:cxn>
                <a:cxn ang="0">
                  <a:pos x="580" y="18"/>
                </a:cxn>
                <a:cxn ang="0">
                  <a:pos x="555" y="18"/>
                </a:cxn>
                <a:cxn ang="0">
                  <a:pos x="485" y="14"/>
                </a:cxn>
                <a:cxn ang="0">
                  <a:pos x="466" y="12"/>
                </a:cxn>
                <a:cxn ang="0">
                  <a:pos x="403" y="9"/>
                </a:cxn>
                <a:cxn ang="0">
                  <a:pos x="319" y="9"/>
                </a:cxn>
                <a:cxn ang="0">
                  <a:pos x="168" y="4"/>
                </a:cxn>
                <a:cxn ang="0">
                  <a:pos x="17" y="0"/>
                </a:cxn>
                <a:cxn ang="0">
                  <a:pos x="11" y="1"/>
                </a:cxn>
                <a:cxn ang="0">
                  <a:pos x="1" y="10"/>
                </a:cxn>
                <a:cxn ang="0">
                  <a:pos x="0" y="18"/>
                </a:cxn>
                <a:cxn ang="0">
                  <a:pos x="0" y="23"/>
                </a:cxn>
                <a:cxn ang="0">
                  <a:pos x="5" y="30"/>
                </a:cxn>
                <a:cxn ang="0">
                  <a:pos x="12" y="34"/>
                </a:cxn>
                <a:cxn ang="0">
                  <a:pos x="20" y="35"/>
                </a:cxn>
                <a:cxn ang="0">
                  <a:pos x="24" y="34"/>
                </a:cxn>
                <a:cxn ang="0">
                  <a:pos x="192" y="38"/>
                </a:cxn>
                <a:cxn ang="0">
                  <a:pos x="361" y="43"/>
                </a:cxn>
                <a:cxn ang="0">
                  <a:pos x="402" y="44"/>
                </a:cxn>
                <a:cxn ang="0">
                  <a:pos x="481" y="50"/>
                </a:cxn>
                <a:cxn ang="0">
                  <a:pos x="522" y="51"/>
                </a:cxn>
                <a:cxn ang="0">
                  <a:pos x="544" y="52"/>
                </a:cxn>
                <a:cxn ang="0">
                  <a:pos x="581" y="56"/>
                </a:cxn>
                <a:cxn ang="0">
                  <a:pos x="604" y="52"/>
                </a:cxn>
                <a:cxn ang="0">
                  <a:pos x="614" y="48"/>
                </a:cxn>
                <a:cxn ang="0">
                  <a:pos x="616" y="44"/>
                </a:cxn>
                <a:cxn ang="0">
                  <a:pos x="619" y="37"/>
                </a:cxn>
                <a:cxn ang="0">
                  <a:pos x="614" y="26"/>
                </a:cxn>
                <a:cxn ang="0">
                  <a:pos x="603" y="20"/>
                </a:cxn>
                <a:cxn ang="0">
                  <a:pos x="593" y="21"/>
                </a:cxn>
                <a:cxn ang="0">
                  <a:pos x="589" y="23"/>
                </a:cxn>
              </a:cxnLst>
              <a:rect l="0" t="0" r="r" b="b"/>
              <a:pathLst>
                <a:path w="619" h="56">
                  <a:moveTo>
                    <a:pt x="589" y="23"/>
                  </a:moveTo>
                  <a:lnTo>
                    <a:pt x="589" y="23"/>
                  </a:lnTo>
                  <a:lnTo>
                    <a:pt x="591" y="21"/>
                  </a:lnTo>
                  <a:lnTo>
                    <a:pt x="590" y="20"/>
                  </a:lnTo>
                  <a:lnTo>
                    <a:pt x="586" y="18"/>
                  </a:lnTo>
                  <a:lnTo>
                    <a:pt x="580" y="18"/>
                  </a:lnTo>
                  <a:lnTo>
                    <a:pt x="555" y="18"/>
                  </a:lnTo>
                  <a:lnTo>
                    <a:pt x="555" y="18"/>
                  </a:lnTo>
                  <a:lnTo>
                    <a:pt x="521" y="17"/>
                  </a:lnTo>
                  <a:lnTo>
                    <a:pt x="485" y="14"/>
                  </a:lnTo>
                  <a:lnTo>
                    <a:pt x="485" y="14"/>
                  </a:lnTo>
                  <a:lnTo>
                    <a:pt x="466" y="12"/>
                  </a:lnTo>
                  <a:lnTo>
                    <a:pt x="445" y="10"/>
                  </a:lnTo>
                  <a:lnTo>
                    <a:pt x="403" y="9"/>
                  </a:lnTo>
                  <a:lnTo>
                    <a:pt x="319" y="9"/>
                  </a:lnTo>
                  <a:lnTo>
                    <a:pt x="319" y="9"/>
                  </a:lnTo>
                  <a:lnTo>
                    <a:pt x="243" y="6"/>
                  </a:lnTo>
                  <a:lnTo>
                    <a:pt x="168" y="4"/>
                  </a:lnTo>
                  <a:lnTo>
                    <a:pt x="93" y="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1" y="1"/>
                  </a:lnTo>
                  <a:lnTo>
                    <a:pt x="5" y="4"/>
                  </a:lnTo>
                  <a:lnTo>
                    <a:pt x="1" y="10"/>
                  </a:lnTo>
                  <a:lnTo>
                    <a:pt x="0" y="17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3"/>
                  </a:lnTo>
                  <a:lnTo>
                    <a:pt x="3" y="27"/>
                  </a:lnTo>
                  <a:lnTo>
                    <a:pt x="5" y="30"/>
                  </a:lnTo>
                  <a:lnTo>
                    <a:pt x="8" y="33"/>
                  </a:lnTo>
                  <a:lnTo>
                    <a:pt x="12" y="34"/>
                  </a:lnTo>
                  <a:lnTo>
                    <a:pt x="16" y="35"/>
                  </a:lnTo>
                  <a:lnTo>
                    <a:pt x="20" y="35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107" y="35"/>
                  </a:lnTo>
                  <a:lnTo>
                    <a:pt x="192" y="38"/>
                  </a:lnTo>
                  <a:lnTo>
                    <a:pt x="276" y="42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402" y="44"/>
                  </a:lnTo>
                  <a:lnTo>
                    <a:pt x="441" y="47"/>
                  </a:lnTo>
                  <a:lnTo>
                    <a:pt x="481" y="50"/>
                  </a:lnTo>
                  <a:lnTo>
                    <a:pt x="522" y="51"/>
                  </a:lnTo>
                  <a:lnTo>
                    <a:pt x="522" y="51"/>
                  </a:lnTo>
                  <a:lnTo>
                    <a:pt x="532" y="51"/>
                  </a:lnTo>
                  <a:lnTo>
                    <a:pt x="544" y="52"/>
                  </a:lnTo>
                  <a:lnTo>
                    <a:pt x="569" y="56"/>
                  </a:lnTo>
                  <a:lnTo>
                    <a:pt x="581" y="56"/>
                  </a:lnTo>
                  <a:lnTo>
                    <a:pt x="593" y="55"/>
                  </a:lnTo>
                  <a:lnTo>
                    <a:pt x="604" y="52"/>
                  </a:lnTo>
                  <a:lnTo>
                    <a:pt x="608" y="51"/>
                  </a:lnTo>
                  <a:lnTo>
                    <a:pt x="614" y="48"/>
                  </a:lnTo>
                  <a:lnTo>
                    <a:pt x="614" y="48"/>
                  </a:lnTo>
                  <a:lnTo>
                    <a:pt x="616" y="44"/>
                  </a:lnTo>
                  <a:lnTo>
                    <a:pt x="618" y="42"/>
                  </a:lnTo>
                  <a:lnTo>
                    <a:pt x="619" y="37"/>
                  </a:lnTo>
                  <a:lnTo>
                    <a:pt x="618" y="30"/>
                  </a:lnTo>
                  <a:lnTo>
                    <a:pt x="614" y="26"/>
                  </a:lnTo>
                  <a:lnTo>
                    <a:pt x="608" y="22"/>
                  </a:lnTo>
                  <a:lnTo>
                    <a:pt x="603" y="20"/>
                  </a:lnTo>
                  <a:lnTo>
                    <a:pt x="595" y="20"/>
                  </a:lnTo>
                  <a:lnTo>
                    <a:pt x="593" y="21"/>
                  </a:lnTo>
                  <a:lnTo>
                    <a:pt x="589" y="23"/>
                  </a:lnTo>
                  <a:lnTo>
                    <a:pt x="589" y="23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4" name="Freeform 783"/>
            <p:cNvSpPr/>
            <p:nvPr/>
          </p:nvSpPr>
          <p:spPr bwMode="auto">
            <a:xfrm>
              <a:off x="2893485" y="4379371"/>
              <a:ext cx="385233" cy="29633"/>
            </a:xfrm>
            <a:custGeom>
              <a:avLst/>
              <a:gdLst/>
              <a:ahLst/>
              <a:cxnLst>
                <a:cxn ang="0">
                  <a:pos x="715" y="20"/>
                </a:cxn>
                <a:cxn ang="0">
                  <a:pos x="715" y="20"/>
                </a:cxn>
                <a:cxn ang="0">
                  <a:pos x="622" y="18"/>
                </a:cxn>
                <a:cxn ang="0">
                  <a:pos x="529" y="16"/>
                </a:cxn>
                <a:cxn ang="0">
                  <a:pos x="436" y="13"/>
                </a:cxn>
                <a:cxn ang="0">
                  <a:pos x="345" y="12"/>
                </a:cxn>
                <a:cxn ang="0">
                  <a:pos x="345" y="12"/>
                </a:cxn>
                <a:cxn ang="0">
                  <a:pos x="304" y="10"/>
                </a:cxn>
                <a:cxn ang="0">
                  <a:pos x="263" y="9"/>
                </a:cxn>
                <a:cxn ang="0">
                  <a:pos x="223" y="8"/>
                </a:cxn>
                <a:cxn ang="0">
                  <a:pos x="182" y="8"/>
                </a:cxn>
                <a:cxn ang="0">
                  <a:pos x="182" y="8"/>
                </a:cxn>
                <a:cxn ang="0">
                  <a:pos x="161" y="6"/>
                </a:cxn>
                <a:cxn ang="0">
                  <a:pos x="140" y="5"/>
                </a:cxn>
                <a:cxn ang="0">
                  <a:pos x="97" y="1"/>
                </a:cxn>
                <a:cxn ang="0">
                  <a:pos x="76" y="0"/>
                </a:cxn>
                <a:cxn ang="0">
                  <a:pos x="55" y="0"/>
                </a:cxn>
                <a:cxn ang="0">
                  <a:pos x="33" y="0"/>
                </a:cxn>
                <a:cxn ang="0">
                  <a:pos x="14" y="3"/>
                </a:cxn>
                <a:cxn ang="0">
                  <a:pos x="14" y="3"/>
                </a:cxn>
                <a:cxn ang="0">
                  <a:pos x="10" y="4"/>
                </a:cxn>
                <a:cxn ang="0">
                  <a:pos x="6" y="5"/>
                </a:cxn>
                <a:cxn ang="0">
                  <a:pos x="2" y="9"/>
                </a:cxn>
                <a:cxn ang="0">
                  <a:pos x="0" y="16"/>
                </a:cxn>
                <a:cxn ang="0">
                  <a:pos x="2" y="22"/>
                </a:cxn>
                <a:cxn ang="0">
                  <a:pos x="4" y="27"/>
                </a:cxn>
                <a:cxn ang="0">
                  <a:pos x="8" y="33"/>
                </a:cxn>
                <a:cxn ang="0">
                  <a:pos x="15" y="35"/>
                </a:cxn>
                <a:cxn ang="0">
                  <a:pos x="19" y="35"/>
                </a:cxn>
                <a:cxn ang="0">
                  <a:pos x="23" y="35"/>
                </a:cxn>
                <a:cxn ang="0">
                  <a:pos x="23" y="35"/>
                </a:cxn>
                <a:cxn ang="0">
                  <a:pos x="32" y="34"/>
                </a:cxn>
                <a:cxn ang="0">
                  <a:pos x="41" y="34"/>
                </a:cxn>
                <a:cxn ang="0">
                  <a:pos x="61" y="35"/>
                </a:cxn>
                <a:cxn ang="0">
                  <a:pos x="79" y="38"/>
                </a:cxn>
                <a:cxn ang="0">
                  <a:pos x="97" y="40"/>
                </a:cxn>
                <a:cxn ang="0">
                  <a:pos x="97" y="40"/>
                </a:cxn>
                <a:cxn ang="0">
                  <a:pos x="198" y="42"/>
                </a:cxn>
                <a:cxn ang="0">
                  <a:pos x="198" y="42"/>
                </a:cxn>
                <a:cxn ang="0">
                  <a:pos x="239" y="43"/>
                </a:cxn>
                <a:cxn ang="0">
                  <a:pos x="278" y="44"/>
                </a:cxn>
                <a:cxn ang="0">
                  <a:pos x="318" y="44"/>
                </a:cxn>
                <a:cxn ang="0">
                  <a:pos x="359" y="46"/>
                </a:cxn>
                <a:cxn ang="0">
                  <a:pos x="359" y="46"/>
                </a:cxn>
                <a:cxn ang="0">
                  <a:pos x="448" y="47"/>
                </a:cxn>
                <a:cxn ang="0">
                  <a:pos x="537" y="50"/>
                </a:cxn>
                <a:cxn ang="0">
                  <a:pos x="626" y="52"/>
                </a:cxn>
                <a:cxn ang="0">
                  <a:pos x="715" y="54"/>
                </a:cxn>
                <a:cxn ang="0">
                  <a:pos x="715" y="54"/>
                </a:cxn>
                <a:cxn ang="0">
                  <a:pos x="719" y="52"/>
                </a:cxn>
                <a:cxn ang="0">
                  <a:pos x="721" y="52"/>
                </a:cxn>
                <a:cxn ang="0">
                  <a:pos x="726" y="48"/>
                </a:cxn>
                <a:cxn ang="0">
                  <a:pos x="729" y="42"/>
                </a:cxn>
                <a:cxn ang="0">
                  <a:pos x="730" y="37"/>
                </a:cxn>
                <a:cxn ang="0">
                  <a:pos x="729" y="30"/>
                </a:cxn>
                <a:cxn ang="0">
                  <a:pos x="726" y="25"/>
                </a:cxn>
                <a:cxn ang="0">
                  <a:pos x="721" y="21"/>
                </a:cxn>
                <a:cxn ang="0">
                  <a:pos x="719" y="20"/>
                </a:cxn>
                <a:cxn ang="0">
                  <a:pos x="715" y="20"/>
                </a:cxn>
                <a:cxn ang="0">
                  <a:pos x="715" y="20"/>
                </a:cxn>
              </a:cxnLst>
              <a:rect l="0" t="0" r="r" b="b"/>
              <a:pathLst>
                <a:path w="730" h="54">
                  <a:moveTo>
                    <a:pt x="715" y="20"/>
                  </a:moveTo>
                  <a:lnTo>
                    <a:pt x="715" y="20"/>
                  </a:lnTo>
                  <a:lnTo>
                    <a:pt x="622" y="18"/>
                  </a:lnTo>
                  <a:lnTo>
                    <a:pt x="529" y="16"/>
                  </a:lnTo>
                  <a:lnTo>
                    <a:pt x="436" y="13"/>
                  </a:lnTo>
                  <a:lnTo>
                    <a:pt x="345" y="12"/>
                  </a:lnTo>
                  <a:lnTo>
                    <a:pt x="345" y="12"/>
                  </a:lnTo>
                  <a:lnTo>
                    <a:pt x="304" y="10"/>
                  </a:lnTo>
                  <a:lnTo>
                    <a:pt x="263" y="9"/>
                  </a:lnTo>
                  <a:lnTo>
                    <a:pt x="223" y="8"/>
                  </a:lnTo>
                  <a:lnTo>
                    <a:pt x="182" y="8"/>
                  </a:lnTo>
                  <a:lnTo>
                    <a:pt x="182" y="8"/>
                  </a:lnTo>
                  <a:lnTo>
                    <a:pt x="161" y="6"/>
                  </a:lnTo>
                  <a:lnTo>
                    <a:pt x="140" y="5"/>
                  </a:lnTo>
                  <a:lnTo>
                    <a:pt x="97" y="1"/>
                  </a:lnTo>
                  <a:lnTo>
                    <a:pt x="76" y="0"/>
                  </a:lnTo>
                  <a:lnTo>
                    <a:pt x="55" y="0"/>
                  </a:lnTo>
                  <a:lnTo>
                    <a:pt x="33" y="0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0" y="4"/>
                  </a:lnTo>
                  <a:lnTo>
                    <a:pt x="6" y="5"/>
                  </a:lnTo>
                  <a:lnTo>
                    <a:pt x="2" y="9"/>
                  </a:lnTo>
                  <a:lnTo>
                    <a:pt x="0" y="16"/>
                  </a:lnTo>
                  <a:lnTo>
                    <a:pt x="2" y="22"/>
                  </a:lnTo>
                  <a:lnTo>
                    <a:pt x="4" y="27"/>
                  </a:lnTo>
                  <a:lnTo>
                    <a:pt x="8" y="33"/>
                  </a:lnTo>
                  <a:lnTo>
                    <a:pt x="15" y="35"/>
                  </a:lnTo>
                  <a:lnTo>
                    <a:pt x="19" y="35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32" y="34"/>
                  </a:lnTo>
                  <a:lnTo>
                    <a:pt x="41" y="34"/>
                  </a:lnTo>
                  <a:lnTo>
                    <a:pt x="61" y="35"/>
                  </a:lnTo>
                  <a:lnTo>
                    <a:pt x="79" y="38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198" y="42"/>
                  </a:lnTo>
                  <a:lnTo>
                    <a:pt x="198" y="42"/>
                  </a:lnTo>
                  <a:lnTo>
                    <a:pt x="239" y="43"/>
                  </a:lnTo>
                  <a:lnTo>
                    <a:pt x="278" y="44"/>
                  </a:lnTo>
                  <a:lnTo>
                    <a:pt x="318" y="44"/>
                  </a:lnTo>
                  <a:lnTo>
                    <a:pt x="359" y="46"/>
                  </a:lnTo>
                  <a:lnTo>
                    <a:pt x="359" y="46"/>
                  </a:lnTo>
                  <a:lnTo>
                    <a:pt x="448" y="47"/>
                  </a:lnTo>
                  <a:lnTo>
                    <a:pt x="537" y="50"/>
                  </a:lnTo>
                  <a:lnTo>
                    <a:pt x="626" y="52"/>
                  </a:lnTo>
                  <a:lnTo>
                    <a:pt x="715" y="54"/>
                  </a:lnTo>
                  <a:lnTo>
                    <a:pt x="715" y="54"/>
                  </a:lnTo>
                  <a:lnTo>
                    <a:pt x="719" y="52"/>
                  </a:lnTo>
                  <a:lnTo>
                    <a:pt x="721" y="52"/>
                  </a:lnTo>
                  <a:lnTo>
                    <a:pt x="726" y="48"/>
                  </a:lnTo>
                  <a:lnTo>
                    <a:pt x="729" y="42"/>
                  </a:lnTo>
                  <a:lnTo>
                    <a:pt x="730" y="37"/>
                  </a:lnTo>
                  <a:lnTo>
                    <a:pt x="729" y="30"/>
                  </a:lnTo>
                  <a:lnTo>
                    <a:pt x="726" y="25"/>
                  </a:lnTo>
                  <a:lnTo>
                    <a:pt x="721" y="21"/>
                  </a:lnTo>
                  <a:lnTo>
                    <a:pt x="719" y="20"/>
                  </a:lnTo>
                  <a:lnTo>
                    <a:pt x="715" y="20"/>
                  </a:lnTo>
                  <a:lnTo>
                    <a:pt x="715" y="2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5" name="Freeform 784"/>
            <p:cNvSpPr/>
            <p:nvPr/>
          </p:nvSpPr>
          <p:spPr bwMode="auto">
            <a:xfrm>
              <a:off x="2971802" y="4313754"/>
              <a:ext cx="50800" cy="127000"/>
            </a:xfrm>
            <a:custGeom>
              <a:avLst/>
              <a:gdLst/>
              <a:ahLst/>
              <a:cxnLst>
                <a:cxn ang="0">
                  <a:pos x="62" y="6"/>
                </a:cxn>
                <a:cxn ang="0">
                  <a:pos x="62" y="6"/>
                </a:cxn>
                <a:cxn ang="0">
                  <a:pos x="56" y="17"/>
                </a:cxn>
                <a:cxn ang="0">
                  <a:pos x="51" y="28"/>
                </a:cxn>
                <a:cxn ang="0">
                  <a:pos x="45" y="40"/>
                </a:cxn>
                <a:cxn ang="0">
                  <a:pos x="41" y="52"/>
                </a:cxn>
                <a:cxn ang="0">
                  <a:pos x="34" y="77"/>
                </a:cxn>
                <a:cxn ang="0">
                  <a:pos x="30" y="102"/>
                </a:cxn>
                <a:cxn ang="0">
                  <a:pos x="30" y="102"/>
                </a:cxn>
                <a:cxn ang="0">
                  <a:pos x="22" y="130"/>
                </a:cxn>
                <a:cxn ang="0">
                  <a:pos x="14" y="161"/>
                </a:cxn>
                <a:cxn ang="0">
                  <a:pos x="6" y="189"/>
                </a:cxn>
                <a:cxn ang="0">
                  <a:pos x="0" y="218"/>
                </a:cxn>
                <a:cxn ang="0">
                  <a:pos x="0" y="218"/>
                </a:cxn>
                <a:cxn ang="0">
                  <a:pos x="0" y="222"/>
                </a:cxn>
                <a:cxn ang="0">
                  <a:pos x="0" y="226"/>
                </a:cxn>
                <a:cxn ang="0">
                  <a:pos x="2" y="232"/>
                </a:cxn>
                <a:cxn ang="0">
                  <a:pos x="7" y="236"/>
                </a:cxn>
                <a:cxn ang="0">
                  <a:pos x="13" y="239"/>
                </a:cxn>
                <a:cxn ang="0">
                  <a:pos x="19" y="240"/>
                </a:cxn>
                <a:cxn ang="0">
                  <a:pos x="24" y="238"/>
                </a:cxn>
                <a:cxn ang="0">
                  <a:pos x="30" y="234"/>
                </a:cxn>
                <a:cxn ang="0">
                  <a:pos x="31" y="231"/>
                </a:cxn>
                <a:cxn ang="0">
                  <a:pos x="32" y="227"/>
                </a:cxn>
                <a:cxn ang="0">
                  <a:pos x="32" y="227"/>
                </a:cxn>
                <a:cxn ang="0">
                  <a:pos x="39" y="201"/>
                </a:cxn>
                <a:cxn ang="0">
                  <a:pos x="45" y="175"/>
                </a:cxn>
                <a:cxn ang="0">
                  <a:pos x="60" y="123"/>
                </a:cxn>
                <a:cxn ang="0">
                  <a:pos x="60" y="123"/>
                </a:cxn>
                <a:cxn ang="0">
                  <a:pos x="65" y="98"/>
                </a:cxn>
                <a:cxn ang="0">
                  <a:pos x="72" y="72"/>
                </a:cxn>
                <a:cxn ang="0">
                  <a:pos x="74" y="59"/>
                </a:cxn>
                <a:cxn ang="0">
                  <a:pos x="79" y="47"/>
                </a:cxn>
                <a:cxn ang="0">
                  <a:pos x="85" y="35"/>
                </a:cxn>
                <a:cxn ang="0">
                  <a:pos x="91" y="25"/>
                </a:cxn>
                <a:cxn ang="0">
                  <a:pos x="91" y="25"/>
                </a:cxn>
                <a:cxn ang="0">
                  <a:pos x="94" y="21"/>
                </a:cxn>
                <a:cxn ang="0">
                  <a:pos x="95" y="18"/>
                </a:cxn>
                <a:cxn ang="0">
                  <a:pos x="95" y="11"/>
                </a:cxn>
                <a:cxn ang="0">
                  <a:pos x="91" y="6"/>
                </a:cxn>
                <a:cxn ang="0">
                  <a:pos x="87" y="2"/>
                </a:cxn>
                <a:cxn ang="0">
                  <a:pos x="81" y="0"/>
                </a:cxn>
                <a:cxn ang="0">
                  <a:pos x="74" y="0"/>
                </a:cxn>
                <a:cxn ang="0">
                  <a:pos x="68" y="2"/>
                </a:cxn>
                <a:cxn ang="0">
                  <a:pos x="65" y="4"/>
                </a:cxn>
                <a:cxn ang="0">
                  <a:pos x="62" y="6"/>
                </a:cxn>
                <a:cxn ang="0">
                  <a:pos x="62" y="6"/>
                </a:cxn>
              </a:cxnLst>
              <a:rect l="0" t="0" r="r" b="b"/>
              <a:pathLst>
                <a:path w="95" h="240">
                  <a:moveTo>
                    <a:pt x="62" y="6"/>
                  </a:moveTo>
                  <a:lnTo>
                    <a:pt x="62" y="6"/>
                  </a:lnTo>
                  <a:lnTo>
                    <a:pt x="56" y="17"/>
                  </a:lnTo>
                  <a:lnTo>
                    <a:pt x="51" y="28"/>
                  </a:lnTo>
                  <a:lnTo>
                    <a:pt x="45" y="40"/>
                  </a:lnTo>
                  <a:lnTo>
                    <a:pt x="41" y="52"/>
                  </a:lnTo>
                  <a:lnTo>
                    <a:pt x="34" y="77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22" y="130"/>
                  </a:lnTo>
                  <a:lnTo>
                    <a:pt x="14" y="161"/>
                  </a:lnTo>
                  <a:lnTo>
                    <a:pt x="6" y="189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22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7" y="236"/>
                  </a:lnTo>
                  <a:lnTo>
                    <a:pt x="13" y="239"/>
                  </a:lnTo>
                  <a:lnTo>
                    <a:pt x="19" y="240"/>
                  </a:lnTo>
                  <a:lnTo>
                    <a:pt x="24" y="238"/>
                  </a:lnTo>
                  <a:lnTo>
                    <a:pt x="30" y="234"/>
                  </a:lnTo>
                  <a:lnTo>
                    <a:pt x="31" y="231"/>
                  </a:lnTo>
                  <a:lnTo>
                    <a:pt x="32" y="227"/>
                  </a:lnTo>
                  <a:lnTo>
                    <a:pt x="32" y="227"/>
                  </a:lnTo>
                  <a:lnTo>
                    <a:pt x="39" y="201"/>
                  </a:lnTo>
                  <a:lnTo>
                    <a:pt x="45" y="175"/>
                  </a:lnTo>
                  <a:lnTo>
                    <a:pt x="60" y="123"/>
                  </a:lnTo>
                  <a:lnTo>
                    <a:pt x="60" y="123"/>
                  </a:lnTo>
                  <a:lnTo>
                    <a:pt x="65" y="98"/>
                  </a:lnTo>
                  <a:lnTo>
                    <a:pt x="72" y="72"/>
                  </a:lnTo>
                  <a:lnTo>
                    <a:pt x="74" y="59"/>
                  </a:lnTo>
                  <a:lnTo>
                    <a:pt x="79" y="47"/>
                  </a:lnTo>
                  <a:lnTo>
                    <a:pt x="85" y="35"/>
                  </a:lnTo>
                  <a:lnTo>
                    <a:pt x="91" y="25"/>
                  </a:lnTo>
                  <a:lnTo>
                    <a:pt x="91" y="25"/>
                  </a:lnTo>
                  <a:lnTo>
                    <a:pt x="94" y="21"/>
                  </a:lnTo>
                  <a:lnTo>
                    <a:pt x="95" y="18"/>
                  </a:lnTo>
                  <a:lnTo>
                    <a:pt x="95" y="11"/>
                  </a:lnTo>
                  <a:lnTo>
                    <a:pt x="91" y="6"/>
                  </a:lnTo>
                  <a:lnTo>
                    <a:pt x="87" y="2"/>
                  </a:lnTo>
                  <a:lnTo>
                    <a:pt x="81" y="0"/>
                  </a:lnTo>
                  <a:lnTo>
                    <a:pt x="74" y="0"/>
                  </a:lnTo>
                  <a:lnTo>
                    <a:pt x="68" y="2"/>
                  </a:lnTo>
                  <a:lnTo>
                    <a:pt x="65" y="4"/>
                  </a:lnTo>
                  <a:lnTo>
                    <a:pt x="62" y="6"/>
                  </a:lnTo>
                  <a:lnTo>
                    <a:pt x="62" y="6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6" name="Freeform 785"/>
            <p:cNvSpPr/>
            <p:nvPr/>
          </p:nvSpPr>
          <p:spPr bwMode="auto">
            <a:xfrm>
              <a:off x="3069169" y="4313754"/>
              <a:ext cx="21167" cy="127000"/>
            </a:xfrm>
            <a:custGeom>
              <a:avLst/>
              <a:gdLst/>
              <a:ahLst/>
              <a:cxnLst>
                <a:cxn ang="0">
                  <a:pos x="34" y="24"/>
                </a:cxn>
                <a:cxn ang="0">
                  <a:pos x="34" y="24"/>
                </a:cxn>
                <a:cxn ang="0">
                  <a:pos x="35" y="20"/>
                </a:cxn>
                <a:cxn ang="0">
                  <a:pos x="35" y="16"/>
                </a:cxn>
                <a:cxn ang="0">
                  <a:pos x="34" y="12"/>
                </a:cxn>
                <a:cxn ang="0">
                  <a:pos x="33" y="8"/>
                </a:cxn>
                <a:cxn ang="0">
                  <a:pos x="30" y="4"/>
                </a:cxn>
                <a:cxn ang="0">
                  <a:pos x="28" y="1"/>
                </a:cxn>
                <a:cxn ang="0">
                  <a:pos x="24" y="0"/>
                </a:cxn>
                <a:cxn ang="0">
                  <a:pos x="18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1" y="1"/>
                </a:cxn>
                <a:cxn ang="0">
                  <a:pos x="4" y="4"/>
                </a:cxn>
                <a:cxn ang="0">
                  <a:pos x="1" y="11"/>
                </a:cxn>
                <a:cxn ang="0">
                  <a:pos x="0" y="17"/>
                </a:cxn>
                <a:cxn ang="0">
                  <a:pos x="0" y="17"/>
                </a:cxn>
                <a:cxn ang="0">
                  <a:pos x="0" y="68"/>
                </a:cxn>
                <a:cxn ang="0">
                  <a:pos x="1" y="120"/>
                </a:cxn>
                <a:cxn ang="0">
                  <a:pos x="3" y="173"/>
                </a:cxn>
                <a:cxn ang="0">
                  <a:pos x="4" y="224"/>
                </a:cxn>
                <a:cxn ang="0">
                  <a:pos x="4" y="224"/>
                </a:cxn>
                <a:cxn ang="0">
                  <a:pos x="4" y="228"/>
                </a:cxn>
                <a:cxn ang="0">
                  <a:pos x="5" y="232"/>
                </a:cxn>
                <a:cxn ang="0">
                  <a:pos x="9" y="237"/>
                </a:cxn>
                <a:cxn ang="0">
                  <a:pos x="14" y="239"/>
                </a:cxn>
                <a:cxn ang="0">
                  <a:pos x="21" y="241"/>
                </a:cxn>
                <a:cxn ang="0">
                  <a:pos x="26" y="239"/>
                </a:cxn>
                <a:cxn ang="0">
                  <a:pos x="33" y="237"/>
                </a:cxn>
                <a:cxn ang="0">
                  <a:pos x="37" y="232"/>
                </a:cxn>
                <a:cxn ang="0">
                  <a:pos x="37" y="228"/>
                </a:cxn>
                <a:cxn ang="0">
                  <a:pos x="38" y="224"/>
                </a:cxn>
                <a:cxn ang="0">
                  <a:pos x="38" y="224"/>
                </a:cxn>
                <a:cxn ang="0">
                  <a:pos x="37" y="174"/>
                </a:cxn>
                <a:cxn ang="0">
                  <a:pos x="35" y="124"/>
                </a:cxn>
                <a:cxn ang="0">
                  <a:pos x="34" y="73"/>
                </a:cxn>
                <a:cxn ang="0">
                  <a:pos x="34" y="24"/>
                </a:cxn>
                <a:cxn ang="0">
                  <a:pos x="34" y="24"/>
                </a:cxn>
              </a:cxnLst>
              <a:rect l="0" t="0" r="r" b="b"/>
              <a:pathLst>
                <a:path w="38" h="241">
                  <a:moveTo>
                    <a:pt x="34" y="24"/>
                  </a:moveTo>
                  <a:lnTo>
                    <a:pt x="34" y="24"/>
                  </a:lnTo>
                  <a:lnTo>
                    <a:pt x="35" y="20"/>
                  </a:lnTo>
                  <a:lnTo>
                    <a:pt x="35" y="16"/>
                  </a:lnTo>
                  <a:lnTo>
                    <a:pt x="34" y="12"/>
                  </a:lnTo>
                  <a:lnTo>
                    <a:pt x="33" y="8"/>
                  </a:lnTo>
                  <a:lnTo>
                    <a:pt x="30" y="4"/>
                  </a:lnTo>
                  <a:lnTo>
                    <a:pt x="28" y="1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1" y="1"/>
                  </a:lnTo>
                  <a:lnTo>
                    <a:pt x="4" y="4"/>
                  </a:lnTo>
                  <a:lnTo>
                    <a:pt x="1" y="11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68"/>
                  </a:lnTo>
                  <a:lnTo>
                    <a:pt x="1" y="120"/>
                  </a:lnTo>
                  <a:lnTo>
                    <a:pt x="3" y="173"/>
                  </a:lnTo>
                  <a:lnTo>
                    <a:pt x="4" y="224"/>
                  </a:lnTo>
                  <a:lnTo>
                    <a:pt x="4" y="224"/>
                  </a:lnTo>
                  <a:lnTo>
                    <a:pt x="4" y="228"/>
                  </a:lnTo>
                  <a:lnTo>
                    <a:pt x="5" y="232"/>
                  </a:lnTo>
                  <a:lnTo>
                    <a:pt x="9" y="237"/>
                  </a:lnTo>
                  <a:lnTo>
                    <a:pt x="14" y="239"/>
                  </a:lnTo>
                  <a:lnTo>
                    <a:pt x="21" y="241"/>
                  </a:lnTo>
                  <a:lnTo>
                    <a:pt x="26" y="239"/>
                  </a:lnTo>
                  <a:lnTo>
                    <a:pt x="33" y="237"/>
                  </a:lnTo>
                  <a:lnTo>
                    <a:pt x="37" y="232"/>
                  </a:lnTo>
                  <a:lnTo>
                    <a:pt x="37" y="228"/>
                  </a:lnTo>
                  <a:lnTo>
                    <a:pt x="38" y="224"/>
                  </a:lnTo>
                  <a:lnTo>
                    <a:pt x="38" y="224"/>
                  </a:lnTo>
                  <a:lnTo>
                    <a:pt x="37" y="174"/>
                  </a:lnTo>
                  <a:lnTo>
                    <a:pt x="35" y="124"/>
                  </a:lnTo>
                  <a:lnTo>
                    <a:pt x="34" y="73"/>
                  </a:lnTo>
                  <a:lnTo>
                    <a:pt x="34" y="24"/>
                  </a:lnTo>
                  <a:lnTo>
                    <a:pt x="34" y="24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7" name="Freeform 786"/>
            <p:cNvSpPr/>
            <p:nvPr/>
          </p:nvSpPr>
          <p:spPr bwMode="auto">
            <a:xfrm>
              <a:off x="3130552" y="4313754"/>
              <a:ext cx="69851" cy="135467"/>
            </a:xfrm>
            <a:custGeom>
              <a:avLst/>
              <a:gdLst/>
              <a:ahLst/>
              <a:cxnLst>
                <a:cxn ang="0">
                  <a:pos x="129" y="229"/>
                </a:cxn>
                <a:cxn ang="0">
                  <a:pos x="129" y="229"/>
                </a:cxn>
                <a:cxn ang="0">
                  <a:pos x="119" y="203"/>
                </a:cxn>
                <a:cxn ang="0">
                  <a:pos x="109" y="176"/>
                </a:cxn>
                <a:cxn ang="0">
                  <a:pos x="87" y="123"/>
                </a:cxn>
                <a:cxn ang="0">
                  <a:pos x="87" y="123"/>
                </a:cxn>
                <a:cxn ang="0">
                  <a:pos x="82" y="109"/>
                </a:cxn>
                <a:cxn ang="0">
                  <a:pos x="76" y="93"/>
                </a:cxn>
                <a:cxn ang="0">
                  <a:pos x="72" y="79"/>
                </a:cxn>
                <a:cxn ang="0">
                  <a:pos x="66" y="63"/>
                </a:cxn>
                <a:cxn ang="0">
                  <a:pos x="66" y="63"/>
                </a:cxn>
                <a:cxn ang="0">
                  <a:pos x="58" y="49"/>
                </a:cxn>
                <a:cxn ang="0">
                  <a:pos x="49" y="36"/>
                </a:cxn>
                <a:cxn ang="0">
                  <a:pos x="40" y="23"/>
                </a:cxn>
                <a:cxn ang="0">
                  <a:pos x="32" y="8"/>
                </a:cxn>
                <a:cxn ang="0">
                  <a:pos x="32" y="8"/>
                </a:cxn>
                <a:cxn ang="0">
                  <a:pos x="29" y="6"/>
                </a:cxn>
                <a:cxn ang="0">
                  <a:pos x="27" y="3"/>
                </a:cxn>
                <a:cxn ang="0">
                  <a:pos x="21" y="0"/>
                </a:cxn>
                <a:cxn ang="0">
                  <a:pos x="15" y="0"/>
                </a:cxn>
                <a:cxn ang="0">
                  <a:pos x="10" y="3"/>
                </a:cxn>
                <a:cxn ang="0">
                  <a:pos x="4" y="7"/>
                </a:cxn>
                <a:cxn ang="0">
                  <a:pos x="0" y="12"/>
                </a:cxn>
                <a:cxn ang="0">
                  <a:pos x="0" y="19"/>
                </a:cxn>
                <a:cxn ang="0">
                  <a:pos x="0" y="23"/>
                </a:cxn>
                <a:cxn ang="0">
                  <a:pos x="2" y="27"/>
                </a:cxn>
                <a:cxn ang="0">
                  <a:pos x="2" y="27"/>
                </a:cxn>
                <a:cxn ang="0">
                  <a:pos x="8" y="37"/>
                </a:cxn>
                <a:cxn ang="0">
                  <a:pos x="16" y="46"/>
                </a:cxn>
                <a:cxn ang="0">
                  <a:pos x="24" y="57"/>
                </a:cxn>
                <a:cxn ang="0">
                  <a:pos x="31" y="68"/>
                </a:cxn>
                <a:cxn ang="0">
                  <a:pos x="31" y="68"/>
                </a:cxn>
                <a:cxn ang="0">
                  <a:pos x="38" y="87"/>
                </a:cxn>
                <a:cxn ang="0">
                  <a:pos x="45" y="106"/>
                </a:cxn>
                <a:cxn ang="0">
                  <a:pos x="51" y="125"/>
                </a:cxn>
                <a:cxn ang="0">
                  <a:pos x="58" y="144"/>
                </a:cxn>
                <a:cxn ang="0">
                  <a:pos x="58" y="144"/>
                </a:cxn>
                <a:cxn ang="0">
                  <a:pos x="80" y="194"/>
                </a:cxn>
                <a:cxn ang="0">
                  <a:pos x="89" y="219"/>
                </a:cxn>
                <a:cxn ang="0">
                  <a:pos x="97" y="245"/>
                </a:cxn>
                <a:cxn ang="0">
                  <a:pos x="97" y="245"/>
                </a:cxn>
                <a:cxn ang="0">
                  <a:pos x="100" y="250"/>
                </a:cxn>
                <a:cxn ang="0">
                  <a:pos x="105" y="254"/>
                </a:cxn>
                <a:cxn ang="0">
                  <a:pos x="110" y="257"/>
                </a:cxn>
                <a:cxn ang="0">
                  <a:pos x="116" y="257"/>
                </a:cxn>
                <a:cxn ang="0">
                  <a:pos x="122" y="255"/>
                </a:cxn>
                <a:cxn ang="0">
                  <a:pos x="126" y="251"/>
                </a:cxn>
                <a:cxn ang="0">
                  <a:pos x="130" y="246"/>
                </a:cxn>
                <a:cxn ang="0">
                  <a:pos x="131" y="240"/>
                </a:cxn>
                <a:cxn ang="0">
                  <a:pos x="131" y="238"/>
                </a:cxn>
                <a:cxn ang="0">
                  <a:pos x="131" y="238"/>
                </a:cxn>
                <a:cxn ang="0">
                  <a:pos x="130" y="233"/>
                </a:cxn>
                <a:cxn ang="0">
                  <a:pos x="129" y="229"/>
                </a:cxn>
                <a:cxn ang="0">
                  <a:pos x="129" y="229"/>
                </a:cxn>
              </a:cxnLst>
              <a:rect l="0" t="0" r="r" b="b"/>
              <a:pathLst>
                <a:path w="131" h="257">
                  <a:moveTo>
                    <a:pt x="129" y="229"/>
                  </a:moveTo>
                  <a:lnTo>
                    <a:pt x="129" y="229"/>
                  </a:lnTo>
                  <a:lnTo>
                    <a:pt x="119" y="203"/>
                  </a:lnTo>
                  <a:lnTo>
                    <a:pt x="109" y="176"/>
                  </a:lnTo>
                  <a:lnTo>
                    <a:pt x="87" y="123"/>
                  </a:lnTo>
                  <a:lnTo>
                    <a:pt x="87" y="123"/>
                  </a:lnTo>
                  <a:lnTo>
                    <a:pt x="82" y="109"/>
                  </a:lnTo>
                  <a:lnTo>
                    <a:pt x="76" y="93"/>
                  </a:lnTo>
                  <a:lnTo>
                    <a:pt x="72" y="79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58" y="49"/>
                  </a:lnTo>
                  <a:lnTo>
                    <a:pt x="49" y="36"/>
                  </a:lnTo>
                  <a:lnTo>
                    <a:pt x="40" y="23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29" y="6"/>
                  </a:lnTo>
                  <a:lnTo>
                    <a:pt x="27" y="3"/>
                  </a:lnTo>
                  <a:lnTo>
                    <a:pt x="21" y="0"/>
                  </a:lnTo>
                  <a:lnTo>
                    <a:pt x="15" y="0"/>
                  </a:lnTo>
                  <a:lnTo>
                    <a:pt x="10" y="3"/>
                  </a:lnTo>
                  <a:lnTo>
                    <a:pt x="4" y="7"/>
                  </a:lnTo>
                  <a:lnTo>
                    <a:pt x="0" y="12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2" y="27"/>
                  </a:lnTo>
                  <a:lnTo>
                    <a:pt x="2" y="27"/>
                  </a:lnTo>
                  <a:lnTo>
                    <a:pt x="8" y="37"/>
                  </a:lnTo>
                  <a:lnTo>
                    <a:pt x="16" y="46"/>
                  </a:lnTo>
                  <a:lnTo>
                    <a:pt x="24" y="57"/>
                  </a:lnTo>
                  <a:lnTo>
                    <a:pt x="31" y="68"/>
                  </a:lnTo>
                  <a:lnTo>
                    <a:pt x="31" y="68"/>
                  </a:lnTo>
                  <a:lnTo>
                    <a:pt x="38" y="87"/>
                  </a:lnTo>
                  <a:lnTo>
                    <a:pt x="45" y="106"/>
                  </a:lnTo>
                  <a:lnTo>
                    <a:pt x="51" y="125"/>
                  </a:lnTo>
                  <a:lnTo>
                    <a:pt x="58" y="144"/>
                  </a:lnTo>
                  <a:lnTo>
                    <a:pt x="58" y="144"/>
                  </a:lnTo>
                  <a:lnTo>
                    <a:pt x="80" y="194"/>
                  </a:lnTo>
                  <a:lnTo>
                    <a:pt x="89" y="219"/>
                  </a:lnTo>
                  <a:lnTo>
                    <a:pt x="97" y="245"/>
                  </a:lnTo>
                  <a:lnTo>
                    <a:pt x="97" y="245"/>
                  </a:lnTo>
                  <a:lnTo>
                    <a:pt x="100" y="250"/>
                  </a:lnTo>
                  <a:lnTo>
                    <a:pt x="105" y="254"/>
                  </a:lnTo>
                  <a:lnTo>
                    <a:pt x="110" y="257"/>
                  </a:lnTo>
                  <a:lnTo>
                    <a:pt x="116" y="257"/>
                  </a:lnTo>
                  <a:lnTo>
                    <a:pt x="122" y="255"/>
                  </a:lnTo>
                  <a:lnTo>
                    <a:pt x="126" y="251"/>
                  </a:lnTo>
                  <a:lnTo>
                    <a:pt x="130" y="246"/>
                  </a:lnTo>
                  <a:lnTo>
                    <a:pt x="131" y="240"/>
                  </a:lnTo>
                  <a:lnTo>
                    <a:pt x="131" y="238"/>
                  </a:lnTo>
                  <a:lnTo>
                    <a:pt x="131" y="238"/>
                  </a:lnTo>
                  <a:lnTo>
                    <a:pt x="130" y="233"/>
                  </a:lnTo>
                  <a:lnTo>
                    <a:pt x="129" y="229"/>
                  </a:lnTo>
                  <a:lnTo>
                    <a:pt x="129" y="229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22459" y="2601377"/>
            <a:ext cx="1224136" cy="1629789"/>
            <a:chOff x="3213101" y="3067051"/>
            <a:chExt cx="541337" cy="720725"/>
          </a:xfrm>
          <a:solidFill>
            <a:schemeClr val="tx1"/>
          </a:solidFill>
        </p:grpSpPr>
        <p:sp>
          <p:nvSpPr>
            <p:cNvPr id="29" name="Freeform 873"/>
            <p:cNvSpPr/>
            <p:nvPr/>
          </p:nvSpPr>
          <p:spPr bwMode="auto">
            <a:xfrm>
              <a:off x="3225801" y="3094038"/>
              <a:ext cx="158750" cy="142875"/>
            </a:xfrm>
            <a:custGeom>
              <a:avLst/>
              <a:gdLst/>
              <a:ahLst/>
              <a:cxnLst>
                <a:cxn ang="0">
                  <a:pos x="393" y="0"/>
                </a:cxn>
                <a:cxn ang="0">
                  <a:pos x="393" y="0"/>
                </a:cxn>
                <a:cxn ang="0">
                  <a:pos x="381" y="3"/>
                </a:cxn>
                <a:cxn ang="0">
                  <a:pos x="369" y="5"/>
                </a:cxn>
                <a:cxn ang="0">
                  <a:pos x="358" y="10"/>
                </a:cxn>
                <a:cxn ang="0">
                  <a:pos x="347" y="16"/>
                </a:cxn>
                <a:cxn ang="0">
                  <a:pos x="326" y="27"/>
                </a:cxn>
                <a:cxn ang="0">
                  <a:pos x="307" y="42"/>
                </a:cxn>
                <a:cxn ang="0">
                  <a:pos x="307" y="42"/>
                </a:cxn>
                <a:cxn ang="0">
                  <a:pos x="252" y="86"/>
                </a:cxn>
                <a:cxn ang="0">
                  <a:pos x="224" y="108"/>
                </a:cxn>
                <a:cxn ang="0">
                  <a:pos x="198" y="132"/>
                </a:cxn>
                <a:cxn ang="0">
                  <a:pos x="198" y="132"/>
                </a:cxn>
                <a:cxn ang="0">
                  <a:pos x="172" y="157"/>
                </a:cxn>
                <a:cxn ang="0">
                  <a:pos x="146" y="183"/>
                </a:cxn>
                <a:cxn ang="0">
                  <a:pos x="122" y="210"/>
                </a:cxn>
                <a:cxn ang="0">
                  <a:pos x="97" y="238"/>
                </a:cxn>
                <a:cxn ang="0">
                  <a:pos x="50" y="294"/>
                </a:cxn>
                <a:cxn ang="0">
                  <a:pos x="2" y="349"/>
                </a:cxn>
                <a:cxn ang="0">
                  <a:pos x="2" y="349"/>
                </a:cxn>
                <a:cxn ang="0">
                  <a:pos x="0" y="352"/>
                </a:cxn>
                <a:cxn ang="0">
                  <a:pos x="0" y="353"/>
                </a:cxn>
                <a:cxn ang="0">
                  <a:pos x="2" y="357"/>
                </a:cxn>
                <a:cxn ang="0">
                  <a:pos x="6" y="360"/>
                </a:cxn>
                <a:cxn ang="0">
                  <a:pos x="8" y="358"/>
                </a:cxn>
                <a:cxn ang="0">
                  <a:pos x="10" y="357"/>
                </a:cxn>
                <a:cxn ang="0">
                  <a:pos x="10" y="357"/>
                </a:cxn>
                <a:cxn ang="0">
                  <a:pos x="55" y="306"/>
                </a:cxn>
                <a:cxn ang="0">
                  <a:pos x="99" y="254"/>
                </a:cxn>
                <a:cxn ang="0">
                  <a:pos x="144" y="203"/>
                </a:cxn>
                <a:cxn ang="0">
                  <a:pos x="167" y="178"/>
                </a:cxn>
                <a:cxn ang="0">
                  <a:pos x="190" y="154"/>
                </a:cxn>
                <a:cxn ang="0">
                  <a:pos x="190" y="154"/>
                </a:cxn>
                <a:cxn ang="0">
                  <a:pos x="215" y="131"/>
                </a:cxn>
                <a:cxn ang="0">
                  <a:pos x="240" y="110"/>
                </a:cxn>
                <a:cxn ang="0">
                  <a:pos x="266" y="89"/>
                </a:cxn>
                <a:cxn ang="0">
                  <a:pos x="292" y="68"/>
                </a:cxn>
                <a:cxn ang="0">
                  <a:pos x="292" y="68"/>
                </a:cxn>
                <a:cxn ang="0">
                  <a:pos x="316" y="50"/>
                </a:cxn>
                <a:cxn ang="0">
                  <a:pos x="341" y="33"/>
                </a:cxn>
                <a:cxn ang="0">
                  <a:pos x="354" y="25"/>
                </a:cxn>
                <a:cxn ang="0">
                  <a:pos x="367" y="20"/>
                </a:cxn>
                <a:cxn ang="0">
                  <a:pos x="381" y="14"/>
                </a:cxn>
                <a:cxn ang="0">
                  <a:pos x="395" y="10"/>
                </a:cxn>
                <a:cxn ang="0">
                  <a:pos x="395" y="10"/>
                </a:cxn>
                <a:cxn ang="0">
                  <a:pos x="398" y="9"/>
                </a:cxn>
                <a:cxn ang="0">
                  <a:pos x="399" y="8"/>
                </a:cxn>
                <a:cxn ang="0">
                  <a:pos x="399" y="6"/>
                </a:cxn>
                <a:cxn ang="0">
                  <a:pos x="399" y="4"/>
                </a:cxn>
                <a:cxn ang="0">
                  <a:pos x="397" y="0"/>
                </a:cxn>
                <a:cxn ang="0">
                  <a:pos x="395" y="0"/>
                </a:cxn>
                <a:cxn ang="0">
                  <a:pos x="393" y="0"/>
                </a:cxn>
                <a:cxn ang="0">
                  <a:pos x="393" y="0"/>
                </a:cxn>
              </a:cxnLst>
              <a:rect l="0" t="0" r="r" b="b"/>
              <a:pathLst>
                <a:path w="399" h="360">
                  <a:moveTo>
                    <a:pt x="393" y="0"/>
                  </a:moveTo>
                  <a:lnTo>
                    <a:pt x="393" y="0"/>
                  </a:lnTo>
                  <a:lnTo>
                    <a:pt x="381" y="3"/>
                  </a:lnTo>
                  <a:lnTo>
                    <a:pt x="369" y="5"/>
                  </a:lnTo>
                  <a:lnTo>
                    <a:pt x="358" y="10"/>
                  </a:lnTo>
                  <a:lnTo>
                    <a:pt x="347" y="16"/>
                  </a:lnTo>
                  <a:lnTo>
                    <a:pt x="326" y="27"/>
                  </a:lnTo>
                  <a:lnTo>
                    <a:pt x="307" y="42"/>
                  </a:lnTo>
                  <a:lnTo>
                    <a:pt x="307" y="42"/>
                  </a:lnTo>
                  <a:lnTo>
                    <a:pt x="252" y="86"/>
                  </a:lnTo>
                  <a:lnTo>
                    <a:pt x="224" y="108"/>
                  </a:lnTo>
                  <a:lnTo>
                    <a:pt x="198" y="132"/>
                  </a:lnTo>
                  <a:lnTo>
                    <a:pt x="198" y="132"/>
                  </a:lnTo>
                  <a:lnTo>
                    <a:pt x="172" y="157"/>
                  </a:lnTo>
                  <a:lnTo>
                    <a:pt x="146" y="183"/>
                  </a:lnTo>
                  <a:lnTo>
                    <a:pt x="122" y="210"/>
                  </a:lnTo>
                  <a:lnTo>
                    <a:pt x="97" y="238"/>
                  </a:lnTo>
                  <a:lnTo>
                    <a:pt x="50" y="294"/>
                  </a:lnTo>
                  <a:lnTo>
                    <a:pt x="2" y="349"/>
                  </a:lnTo>
                  <a:lnTo>
                    <a:pt x="2" y="349"/>
                  </a:lnTo>
                  <a:lnTo>
                    <a:pt x="0" y="352"/>
                  </a:lnTo>
                  <a:lnTo>
                    <a:pt x="0" y="353"/>
                  </a:lnTo>
                  <a:lnTo>
                    <a:pt x="2" y="357"/>
                  </a:lnTo>
                  <a:lnTo>
                    <a:pt x="6" y="360"/>
                  </a:lnTo>
                  <a:lnTo>
                    <a:pt x="8" y="358"/>
                  </a:lnTo>
                  <a:lnTo>
                    <a:pt x="10" y="357"/>
                  </a:lnTo>
                  <a:lnTo>
                    <a:pt x="10" y="357"/>
                  </a:lnTo>
                  <a:lnTo>
                    <a:pt x="55" y="306"/>
                  </a:lnTo>
                  <a:lnTo>
                    <a:pt x="99" y="254"/>
                  </a:lnTo>
                  <a:lnTo>
                    <a:pt x="144" y="203"/>
                  </a:lnTo>
                  <a:lnTo>
                    <a:pt x="167" y="178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215" y="131"/>
                  </a:lnTo>
                  <a:lnTo>
                    <a:pt x="240" y="110"/>
                  </a:lnTo>
                  <a:lnTo>
                    <a:pt x="266" y="89"/>
                  </a:lnTo>
                  <a:lnTo>
                    <a:pt x="292" y="68"/>
                  </a:lnTo>
                  <a:lnTo>
                    <a:pt x="292" y="68"/>
                  </a:lnTo>
                  <a:lnTo>
                    <a:pt x="316" y="50"/>
                  </a:lnTo>
                  <a:lnTo>
                    <a:pt x="341" y="33"/>
                  </a:lnTo>
                  <a:lnTo>
                    <a:pt x="354" y="25"/>
                  </a:lnTo>
                  <a:lnTo>
                    <a:pt x="367" y="20"/>
                  </a:lnTo>
                  <a:lnTo>
                    <a:pt x="381" y="14"/>
                  </a:lnTo>
                  <a:lnTo>
                    <a:pt x="395" y="10"/>
                  </a:lnTo>
                  <a:lnTo>
                    <a:pt x="395" y="10"/>
                  </a:lnTo>
                  <a:lnTo>
                    <a:pt x="398" y="9"/>
                  </a:lnTo>
                  <a:lnTo>
                    <a:pt x="399" y="8"/>
                  </a:lnTo>
                  <a:lnTo>
                    <a:pt x="399" y="6"/>
                  </a:lnTo>
                  <a:lnTo>
                    <a:pt x="399" y="4"/>
                  </a:lnTo>
                  <a:lnTo>
                    <a:pt x="397" y="0"/>
                  </a:lnTo>
                  <a:lnTo>
                    <a:pt x="395" y="0"/>
                  </a:lnTo>
                  <a:lnTo>
                    <a:pt x="393" y="0"/>
                  </a:lnTo>
                  <a:lnTo>
                    <a:pt x="393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0" name="Freeform 874"/>
            <p:cNvSpPr/>
            <p:nvPr/>
          </p:nvSpPr>
          <p:spPr bwMode="auto">
            <a:xfrm>
              <a:off x="3244851" y="3078163"/>
              <a:ext cx="209550" cy="179388"/>
            </a:xfrm>
            <a:custGeom>
              <a:avLst/>
              <a:gdLst/>
              <a:ahLst/>
              <a:cxnLst>
                <a:cxn ang="0">
                  <a:pos x="523" y="0"/>
                </a:cxn>
                <a:cxn ang="0">
                  <a:pos x="523" y="0"/>
                </a:cxn>
                <a:cxn ang="0">
                  <a:pos x="505" y="8"/>
                </a:cxn>
                <a:cxn ang="0">
                  <a:pos x="487" y="16"/>
                </a:cxn>
                <a:cxn ang="0">
                  <a:pos x="452" y="34"/>
                </a:cxn>
                <a:cxn ang="0">
                  <a:pos x="383" y="76"/>
                </a:cxn>
                <a:cxn ang="0">
                  <a:pos x="383" y="76"/>
                </a:cxn>
                <a:cxn ang="0">
                  <a:pos x="364" y="88"/>
                </a:cxn>
                <a:cxn ang="0">
                  <a:pos x="347" y="101"/>
                </a:cxn>
                <a:cxn ang="0">
                  <a:pos x="330" y="115"/>
                </a:cxn>
                <a:cxn ang="0">
                  <a:pos x="313" y="131"/>
                </a:cxn>
                <a:cxn ang="0">
                  <a:pos x="280" y="163"/>
                </a:cxn>
                <a:cxn ang="0">
                  <a:pos x="249" y="193"/>
                </a:cxn>
                <a:cxn ang="0">
                  <a:pos x="249" y="193"/>
                </a:cxn>
                <a:cxn ang="0">
                  <a:pos x="215" y="223"/>
                </a:cxn>
                <a:cxn ang="0">
                  <a:pos x="183" y="254"/>
                </a:cxn>
                <a:cxn ang="0">
                  <a:pos x="118" y="317"/>
                </a:cxn>
                <a:cxn ang="0">
                  <a:pos x="118" y="317"/>
                </a:cxn>
                <a:cxn ang="0">
                  <a:pos x="88" y="347"/>
                </a:cxn>
                <a:cxn ang="0">
                  <a:pos x="56" y="377"/>
                </a:cxn>
                <a:cxn ang="0">
                  <a:pos x="28" y="410"/>
                </a:cxn>
                <a:cxn ang="0">
                  <a:pos x="13" y="425"/>
                </a:cxn>
                <a:cxn ang="0">
                  <a:pos x="0" y="442"/>
                </a:cxn>
                <a:cxn ang="0">
                  <a:pos x="0" y="442"/>
                </a:cxn>
                <a:cxn ang="0">
                  <a:pos x="0" y="445"/>
                </a:cxn>
                <a:cxn ang="0">
                  <a:pos x="0" y="446"/>
                </a:cxn>
                <a:cxn ang="0">
                  <a:pos x="2" y="449"/>
                </a:cxn>
                <a:cxn ang="0">
                  <a:pos x="3" y="450"/>
                </a:cxn>
                <a:cxn ang="0">
                  <a:pos x="7" y="450"/>
                </a:cxn>
                <a:cxn ang="0">
                  <a:pos x="9" y="450"/>
                </a:cxn>
                <a:cxn ang="0">
                  <a:pos x="11" y="449"/>
                </a:cxn>
                <a:cxn ang="0">
                  <a:pos x="11" y="449"/>
                </a:cxn>
                <a:cxn ang="0">
                  <a:pos x="24" y="432"/>
                </a:cxn>
                <a:cxn ang="0">
                  <a:pos x="37" y="415"/>
                </a:cxn>
                <a:cxn ang="0">
                  <a:pos x="66" y="384"/>
                </a:cxn>
                <a:cxn ang="0">
                  <a:pos x="96" y="353"/>
                </a:cxn>
                <a:cxn ang="0">
                  <a:pos x="127" y="325"/>
                </a:cxn>
                <a:cxn ang="0">
                  <a:pos x="127" y="325"/>
                </a:cxn>
                <a:cxn ang="0">
                  <a:pos x="187" y="266"/>
                </a:cxn>
                <a:cxn ang="0">
                  <a:pos x="217" y="236"/>
                </a:cxn>
                <a:cxn ang="0">
                  <a:pos x="249" y="207"/>
                </a:cxn>
                <a:cxn ang="0">
                  <a:pos x="249" y="207"/>
                </a:cxn>
                <a:cxn ang="0">
                  <a:pos x="313" y="151"/>
                </a:cxn>
                <a:cxn ang="0">
                  <a:pos x="344" y="122"/>
                </a:cxn>
                <a:cxn ang="0">
                  <a:pos x="378" y="96"/>
                </a:cxn>
                <a:cxn ang="0">
                  <a:pos x="412" y="71"/>
                </a:cxn>
                <a:cxn ang="0">
                  <a:pos x="431" y="59"/>
                </a:cxn>
                <a:cxn ang="0">
                  <a:pos x="449" y="47"/>
                </a:cxn>
                <a:cxn ang="0">
                  <a:pos x="467" y="37"/>
                </a:cxn>
                <a:cxn ang="0">
                  <a:pos x="487" y="28"/>
                </a:cxn>
                <a:cxn ang="0">
                  <a:pos x="506" y="19"/>
                </a:cxn>
                <a:cxn ang="0">
                  <a:pos x="527" y="12"/>
                </a:cxn>
                <a:cxn ang="0">
                  <a:pos x="527" y="12"/>
                </a:cxn>
                <a:cxn ang="0">
                  <a:pos x="529" y="11"/>
                </a:cxn>
                <a:cxn ang="0">
                  <a:pos x="530" y="8"/>
                </a:cxn>
                <a:cxn ang="0">
                  <a:pos x="530" y="4"/>
                </a:cxn>
                <a:cxn ang="0">
                  <a:pos x="530" y="2"/>
                </a:cxn>
                <a:cxn ang="0">
                  <a:pos x="529" y="0"/>
                </a:cxn>
                <a:cxn ang="0">
                  <a:pos x="526" y="0"/>
                </a:cxn>
                <a:cxn ang="0">
                  <a:pos x="523" y="0"/>
                </a:cxn>
                <a:cxn ang="0">
                  <a:pos x="523" y="0"/>
                </a:cxn>
              </a:cxnLst>
              <a:rect l="0" t="0" r="r" b="b"/>
              <a:pathLst>
                <a:path w="530" h="450">
                  <a:moveTo>
                    <a:pt x="523" y="0"/>
                  </a:moveTo>
                  <a:lnTo>
                    <a:pt x="523" y="0"/>
                  </a:lnTo>
                  <a:lnTo>
                    <a:pt x="505" y="8"/>
                  </a:lnTo>
                  <a:lnTo>
                    <a:pt x="487" y="16"/>
                  </a:lnTo>
                  <a:lnTo>
                    <a:pt x="452" y="34"/>
                  </a:lnTo>
                  <a:lnTo>
                    <a:pt x="383" y="76"/>
                  </a:lnTo>
                  <a:lnTo>
                    <a:pt x="383" y="76"/>
                  </a:lnTo>
                  <a:lnTo>
                    <a:pt x="364" y="88"/>
                  </a:lnTo>
                  <a:lnTo>
                    <a:pt x="347" y="101"/>
                  </a:lnTo>
                  <a:lnTo>
                    <a:pt x="330" y="115"/>
                  </a:lnTo>
                  <a:lnTo>
                    <a:pt x="313" y="131"/>
                  </a:lnTo>
                  <a:lnTo>
                    <a:pt x="280" y="163"/>
                  </a:lnTo>
                  <a:lnTo>
                    <a:pt x="249" y="193"/>
                  </a:lnTo>
                  <a:lnTo>
                    <a:pt x="249" y="193"/>
                  </a:lnTo>
                  <a:lnTo>
                    <a:pt x="215" y="223"/>
                  </a:lnTo>
                  <a:lnTo>
                    <a:pt x="183" y="254"/>
                  </a:lnTo>
                  <a:lnTo>
                    <a:pt x="118" y="317"/>
                  </a:lnTo>
                  <a:lnTo>
                    <a:pt x="118" y="317"/>
                  </a:lnTo>
                  <a:lnTo>
                    <a:pt x="88" y="347"/>
                  </a:lnTo>
                  <a:lnTo>
                    <a:pt x="56" y="377"/>
                  </a:lnTo>
                  <a:lnTo>
                    <a:pt x="28" y="410"/>
                  </a:lnTo>
                  <a:lnTo>
                    <a:pt x="13" y="425"/>
                  </a:lnTo>
                  <a:lnTo>
                    <a:pt x="0" y="442"/>
                  </a:lnTo>
                  <a:lnTo>
                    <a:pt x="0" y="442"/>
                  </a:lnTo>
                  <a:lnTo>
                    <a:pt x="0" y="445"/>
                  </a:lnTo>
                  <a:lnTo>
                    <a:pt x="0" y="446"/>
                  </a:lnTo>
                  <a:lnTo>
                    <a:pt x="2" y="449"/>
                  </a:lnTo>
                  <a:lnTo>
                    <a:pt x="3" y="450"/>
                  </a:lnTo>
                  <a:lnTo>
                    <a:pt x="7" y="450"/>
                  </a:lnTo>
                  <a:lnTo>
                    <a:pt x="9" y="450"/>
                  </a:lnTo>
                  <a:lnTo>
                    <a:pt x="11" y="449"/>
                  </a:lnTo>
                  <a:lnTo>
                    <a:pt x="11" y="449"/>
                  </a:lnTo>
                  <a:lnTo>
                    <a:pt x="24" y="432"/>
                  </a:lnTo>
                  <a:lnTo>
                    <a:pt x="37" y="415"/>
                  </a:lnTo>
                  <a:lnTo>
                    <a:pt x="66" y="384"/>
                  </a:lnTo>
                  <a:lnTo>
                    <a:pt x="96" y="353"/>
                  </a:lnTo>
                  <a:lnTo>
                    <a:pt x="127" y="325"/>
                  </a:lnTo>
                  <a:lnTo>
                    <a:pt x="127" y="325"/>
                  </a:lnTo>
                  <a:lnTo>
                    <a:pt x="187" y="266"/>
                  </a:lnTo>
                  <a:lnTo>
                    <a:pt x="217" y="236"/>
                  </a:lnTo>
                  <a:lnTo>
                    <a:pt x="249" y="207"/>
                  </a:lnTo>
                  <a:lnTo>
                    <a:pt x="249" y="207"/>
                  </a:lnTo>
                  <a:lnTo>
                    <a:pt x="313" y="151"/>
                  </a:lnTo>
                  <a:lnTo>
                    <a:pt x="344" y="122"/>
                  </a:lnTo>
                  <a:lnTo>
                    <a:pt x="378" y="96"/>
                  </a:lnTo>
                  <a:lnTo>
                    <a:pt x="412" y="71"/>
                  </a:lnTo>
                  <a:lnTo>
                    <a:pt x="431" y="59"/>
                  </a:lnTo>
                  <a:lnTo>
                    <a:pt x="449" y="47"/>
                  </a:lnTo>
                  <a:lnTo>
                    <a:pt x="467" y="37"/>
                  </a:lnTo>
                  <a:lnTo>
                    <a:pt x="487" y="28"/>
                  </a:lnTo>
                  <a:lnTo>
                    <a:pt x="506" y="19"/>
                  </a:lnTo>
                  <a:lnTo>
                    <a:pt x="527" y="12"/>
                  </a:lnTo>
                  <a:lnTo>
                    <a:pt x="527" y="12"/>
                  </a:lnTo>
                  <a:lnTo>
                    <a:pt x="529" y="11"/>
                  </a:lnTo>
                  <a:lnTo>
                    <a:pt x="530" y="8"/>
                  </a:lnTo>
                  <a:lnTo>
                    <a:pt x="530" y="4"/>
                  </a:lnTo>
                  <a:lnTo>
                    <a:pt x="530" y="2"/>
                  </a:lnTo>
                  <a:lnTo>
                    <a:pt x="529" y="0"/>
                  </a:lnTo>
                  <a:lnTo>
                    <a:pt x="526" y="0"/>
                  </a:lnTo>
                  <a:lnTo>
                    <a:pt x="523" y="0"/>
                  </a:lnTo>
                  <a:lnTo>
                    <a:pt x="523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1" name="Freeform 875"/>
            <p:cNvSpPr/>
            <p:nvPr/>
          </p:nvSpPr>
          <p:spPr bwMode="auto">
            <a:xfrm>
              <a:off x="3276601" y="3081338"/>
              <a:ext cx="225425" cy="176213"/>
            </a:xfrm>
            <a:custGeom>
              <a:avLst/>
              <a:gdLst/>
              <a:ahLst/>
              <a:cxnLst>
                <a:cxn ang="0">
                  <a:pos x="560" y="4"/>
                </a:cxn>
                <a:cxn ang="0">
                  <a:pos x="557" y="5"/>
                </a:cxn>
                <a:cxn ang="0">
                  <a:pos x="547" y="5"/>
                </a:cxn>
                <a:cxn ang="0">
                  <a:pos x="539" y="8"/>
                </a:cxn>
                <a:cxn ang="0">
                  <a:pos x="518" y="23"/>
                </a:cxn>
                <a:cxn ang="0">
                  <a:pos x="479" y="52"/>
                </a:cxn>
                <a:cxn ang="0">
                  <a:pos x="440" y="81"/>
                </a:cxn>
                <a:cxn ang="0">
                  <a:pos x="323" y="159"/>
                </a:cxn>
                <a:cxn ang="0">
                  <a:pos x="286" y="187"/>
                </a:cxn>
                <a:cxn ang="0">
                  <a:pos x="177" y="276"/>
                </a:cxn>
                <a:cxn ang="0">
                  <a:pos x="141" y="309"/>
                </a:cxn>
                <a:cxn ang="0">
                  <a:pos x="75" y="373"/>
                </a:cxn>
                <a:cxn ang="0">
                  <a:pos x="56" y="388"/>
                </a:cxn>
                <a:cxn ang="0">
                  <a:pos x="38" y="404"/>
                </a:cxn>
                <a:cxn ang="0">
                  <a:pos x="13" y="428"/>
                </a:cxn>
                <a:cxn ang="0">
                  <a:pos x="4" y="433"/>
                </a:cxn>
                <a:cxn ang="0">
                  <a:pos x="3" y="434"/>
                </a:cxn>
                <a:cxn ang="0">
                  <a:pos x="0" y="441"/>
                </a:cxn>
                <a:cxn ang="0">
                  <a:pos x="5" y="445"/>
                </a:cxn>
                <a:cxn ang="0">
                  <a:pos x="7" y="445"/>
                </a:cxn>
                <a:cxn ang="0">
                  <a:pos x="20" y="438"/>
                </a:cxn>
                <a:cxn ang="0">
                  <a:pos x="43" y="416"/>
                </a:cxn>
                <a:cxn ang="0">
                  <a:pos x="54" y="407"/>
                </a:cxn>
                <a:cxn ang="0">
                  <a:pos x="127" y="337"/>
                </a:cxn>
                <a:cxn ang="0">
                  <a:pos x="166" y="301"/>
                </a:cxn>
                <a:cxn ang="0">
                  <a:pos x="286" y="201"/>
                </a:cxn>
                <a:cxn ang="0">
                  <a:pos x="307" y="186"/>
                </a:cxn>
                <a:cxn ang="0">
                  <a:pos x="373" y="139"/>
                </a:cxn>
                <a:cxn ang="0">
                  <a:pos x="462" y="80"/>
                </a:cxn>
                <a:cxn ang="0">
                  <a:pos x="500" y="51"/>
                </a:cxn>
                <a:cxn ang="0">
                  <a:pos x="538" y="22"/>
                </a:cxn>
                <a:cxn ang="0">
                  <a:pos x="543" y="21"/>
                </a:cxn>
                <a:cxn ang="0">
                  <a:pos x="557" y="18"/>
                </a:cxn>
                <a:cxn ang="0">
                  <a:pos x="565" y="14"/>
                </a:cxn>
                <a:cxn ang="0">
                  <a:pos x="570" y="6"/>
                </a:cxn>
                <a:cxn ang="0">
                  <a:pos x="570" y="4"/>
                </a:cxn>
                <a:cxn ang="0">
                  <a:pos x="566" y="0"/>
                </a:cxn>
                <a:cxn ang="0">
                  <a:pos x="561" y="1"/>
                </a:cxn>
                <a:cxn ang="0">
                  <a:pos x="560" y="4"/>
                </a:cxn>
              </a:cxnLst>
              <a:rect l="0" t="0" r="r" b="b"/>
              <a:pathLst>
                <a:path w="570" h="445">
                  <a:moveTo>
                    <a:pt x="560" y="4"/>
                  </a:moveTo>
                  <a:lnTo>
                    <a:pt x="560" y="4"/>
                  </a:lnTo>
                  <a:lnTo>
                    <a:pt x="559" y="4"/>
                  </a:lnTo>
                  <a:lnTo>
                    <a:pt x="557" y="5"/>
                  </a:lnTo>
                  <a:lnTo>
                    <a:pt x="553" y="5"/>
                  </a:lnTo>
                  <a:lnTo>
                    <a:pt x="547" y="5"/>
                  </a:lnTo>
                  <a:lnTo>
                    <a:pt x="547" y="5"/>
                  </a:lnTo>
                  <a:lnTo>
                    <a:pt x="539" y="8"/>
                  </a:lnTo>
                  <a:lnTo>
                    <a:pt x="531" y="13"/>
                  </a:lnTo>
                  <a:lnTo>
                    <a:pt x="518" y="23"/>
                  </a:lnTo>
                  <a:lnTo>
                    <a:pt x="518" y="23"/>
                  </a:lnTo>
                  <a:lnTo>
                    <a:pt x="479" y="52"/>
                  </a:lnTo>
                  <a:lnTo>
                    <a:pt x="440" y="81"/>
                  </a:lnTo>
                  <a:lnTo>
                    <a:pt x="440" y="81"/>
                  </a:lnTo>
                  <a:lnTo>
                    <a:pt x="361" y="132"/>
                  </a:lnTo>
                  <a:lnTo>
                    <a:pt x="323" y="159"/>
                  </a:lnTo>
                  <a:lnTo>
                    <a:pt x="286" y="187"/>
                  </a:lnTo>
                  <a:lnTo>
                    <a:pt x="286" y="187"/>
                  </a:lnTo>
                  <a:lnTo>
                    <a:pt x="212" y="246"/>
                  </a:lnTo>
                  <a:lnTo>
                    <a:pt x="177" y="276"/>
                  </a:lnTo>
                  <a:lnTo>
                    <a:pt x="141" y="309"/>
                  </a:lnTo>
                  <a:lnTo>
                    <a:pt x="141" y="309"/>
                  </a:lnTo>
                  <a:lnTo>
                    <a:pt x="107" y="340"/>
                  </a:lnTo>
                  <a:lnTo>
                    <a:pt x="75" y="373"/>
                  </a:lnTo>
                  <a:lnTo>
                    <a:pt x="75" y="373"/>
                  </a:lnTo>
                  <a:lnTo>
                    <a:pt x="56" y="388"/>
                  </a:lnTo>
                  <a:lnTo>
                    <a:pt x="38" y="404"/>
                  </a:lnTo>
                  <a:lnTo>
                    <a:pt x="38" y="404"/>
                  </a:lnTo>
                  <a:lnTo>
                    <a:pt x="22" y="421"/>
                  </a:lnTo>
                  <a:lnTo>
                    <a:pt x="13" y="428"/>
                  </a:lnTo>
                  <a:lnTo>
                    <a:pt x="9" y="431"/>
                  </a:lnTo>
                  <a:lnTo>
                    <a:pt x="4" y="433"/>
                  </a:lnTo>
                  <a:lnTo>
                    <a:pt x="4" y="433"/>
                  </a:lnTo>
                  <a:lnTo>
                    <a:pt x="3" y="434"/>
                  </a:lnTo>
                  <a:lnTo>
                    <a:pt x="1" y="435"/>
                  </a:lnTo>
                  <a:lnTo>
                    <a:pt x="0" y="441"/>
                  </a:lnTo>
                  <a:lnTo>
                    <a:pt x="3" y="443"/>
                  </a:lnTo>
                  <a:lnTo>
                    <a:pt x="5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14" y="441"/>
                  </a:lnTo>
                  <a:lnTo>
                    <a:pt x="20" y="438"/>
                  </a:lnTo>
                  <a:lnTo>
                    <a:pt x="33" y="428"/>
                  </a:lnTo>
                  <a:lnTo>
                    <a:pt x="43" y="416"/>
                  </a:lnTo>
                  <a:lnTo>
                    <a:pt x="54" y="407"/>
                  </a:lnTo>
                  <a:lnTo>
                    <a:pt x="54" y="407"/>
                  </a:lnTo>
                  <a:lnTo>
                    <a:pt x="92" y="371"/>
                  </a:lnTo>
                  <a:lnTo>
                    <a:pt x="127" y="337"/>
                  </a:lnTo>
                  <a:lnTo>
                    <a:pt x="127" y="337"/>
                  </a:lnTo>
                  <a:lnTo>
                    <a:pt x="166" y="301"/>
                  </a:lnTo>
                  <a:lnTo>
                    <a:pt x="205" y="268"/>
                  </a:lnTo>
                  <a:lnTo>
                    <a:pt x="286" y="201"/>
                  </a:lnTo>
                  <a:lnTo>
                    <a:pt x="286" y="201"/>
                  </a:lnTo>
                  <a:lnTo>
                    <a:pt x="307" y="186"/>
                  </a:lnTo>
                  <a:lnTo>
                    <a:pt x="328" y="169"/>
                  </a:lnTo>
                  <a:lnTo>
                    <a:pt x="373" y="139"/>
                  </a:lnTo>
                  <a:lnTo>
                    <a:pt x="462" y="80"/>
                  </a:lnTo>
                  <a:lnTo>
                    <a:pt x="462" y="80"/>
                  </a:lnTo>
                  <a:lnTo>
                    <a:pt x="481" y="65"/>
                  </a:lnTo>
                  <a:lnTo>
                    <a:pt x="500" y="51"/>
                  </a:lnTo>
                  <a:lnTo>
                    <a:pt x="519" y="37"/>
                  </a:lnTo>
                  <a:lnTo>
                    <a:pt x="538" y="22"/>
                  </a:lnTo>
                  <a:lnTo>
                    <a:pt x="538" y="22"/>
                  </a:lnTo>
                  <a:lnTo>
                    <a:pt x="543" y="21"/>
                  </a:lnTo>
                  <a:lnTo>
                    <a:pt x="548" y="20"/>
                  </a:lnTo>
                  <a:lnTo>
                    <a:pt x="557" y="18"/>
                  </a:lnTo>
                  <a:lnTo>
                    <a:pt x="561" y="17"/>
                  </a:lnTo>
                  <a:lnTo>
                    <a:pt x="565" y="14"/>
                  </a:lnTo>
                  <a:lnTo>
                    <a:pt x="569" y="12"/>
                  </a:lnTo>
                  <a:lnTo>
                    <a:pt x="570" y="6"/>
                  </a:lnTo>
                  <a:lnTo>
                    <a:pt x="570" y="6"/>
                  </a:lnTo>
                  <a:lnTo>
                    <a:pt x="570" y="4"/>
                  </a:lnTo>
                  <a:lnTo>
                    <a:pt x="570" y="1"/>
                  </a:lnTo>
                  <a:lnTo>
                    <a:pt x="566" y="0"/>
                  </a:lnTo>
                  <a:lnTo>
                    <a:pt x="562" y="0"/>
                  </a:lnTo>
                  <a:lnTo>
                    <a:pt x="561" y="1"/>
                  </a:lnTo>
                  <a:lnTo>
                    <a:pt x="560" y="4"/>
                  </a:lnTo>
                  <a:lnTo>
                    <a:pt x="56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2" name="Freeform 876"/>
            <p:cNvSpPr/>
            <p:nvPr/>
          </p:nvSpPr>
          <p:spPr bwMode="auto">
            <a:xfrm>
              <a:off x="3311526" y="3082926"/>
              <a:ext cx="227013" cy="171450"/>
            </a:xfrm>
            <a:custGeom>
              <a:avLst/>
              <a:gdLst/>
              <a:ahLst/>
              <a:cxnLst>
                <a:cxn ang="0">
                  <a:pos x="567" y="0"/>
                </a:cxn>
                <a:cxn ang="0">
                  <a:pos x="551" y="4"/>
                </a:cxn>
                <a:cxn ang="0">
                  <a:pos x="524" y="20"/>
                </a:cxn>
                <a:cxn ang="0">
                  <a:pos x="510" y="29"/>
                </a:cxn>
                <a:cxn ang="0">
                  <a:pos x="424" y="96"/>
                </a:cxn>
                <a:cxn ang="0">
                  <a:pos x="275" y="213"/>
                </a:cxn>
                <a:cxn ang="0">
                  <a:pos x="224" y="251"/>
                </a:cxn>
                <a:cxn ang="0">
                  <a:pos x="100" y="343"/>
                </a:cxn>
                <a:cxn ang="0">
                  <a:pos x="57" y="372"/>
                </a:cxn>
                <a:cxn ang="0">
                  <a:pos x="29" y="389"/>
                </a:cxn>
                <a:cxn ang="0">
                  <a:pos x="11" y="403"/>
                </a:cxn>
                <a:cxn ang="0">
                  <a:pos x="2" y="416"/>
                </a:cxn>
                <a:cxn ang="0">
                  <a:pos x="0" y="426"/>
                </a:cxn>
                <a:cxn ang="0">
                  <a:pos x="2" y="430"/>
                </a:cxn>
                <a:cxn ang="0">
                  <a:pos x="7" y="433"/>
                </a:cxn>
                <a:cxn ang="0">
                  <a:pos x="13" y="433"/>
                </a:cxn>
                <a:cxn ang="0">
                  <a:pos x="17" y="432"/>
                </a:cxn>
                <a:cxn ang="0">
                  <a:pos x="17" y="424"/>
                </a:cxn>
                <a:cxn ang="0">
                  <a:pos x="13" y="423"/>
                </a:cxn>
                <a:cxn ang="0">
                  <a:pos x="11" y="421"/>
                </a:cxn>
                <a:cxn ang="0">
                  <a:pos x="12" y="419"/>
                </a:cxn>
                <a:cxn ang="0">
                  <a:pos x="21" y="411"/>
                </a:cxn>
                <a:cxn ang="0">
                  <a:pos x="49" y="391"/>
                </a:cxn>
                <a:cxn ang="0">
                  <a:pos x="88" y="364"/>
                </a:cxn>
                <a:cxn ang="0">
                  <a:pos x="131" y="335"/>
                </a:cxn>
                <a:cxn ang="0">
                  <a:pos x="257" y="242"/>
                </a:cxn>
                <a:cxn ang="0">
                  <a:pos x="333" y="183"/>
                </a:cxn>
                <a:cxn ang="0">
                  <a:pos x="407" y="124"/>
                </a:cxn>
                <a:cxn ang="0">
                  <a:pos x="484" y="63"/>
                </a:cxn>
                <a:cxn ang="0">
                  <a:pos x="522" y="32"/>
                </a:cxn>
                <a:cxn ang="0">
                  <a:pos x="544" y="18"/>
                </a:cxn>
                <a:cxn ang="0">
                  <a:pos x="567" y="11"/>
                </a:cxn>
                <a:cxn ang="0">
                  <a:pos x="569" y="11"/>
                </a:cxn>
                <a:cxn ang="0">
                  <a:pos x="572" y="5"/>
                </a:cxn>
                <a:cxn ang="0">
                  <a:pos x="571" y="1"/>
                </a:cxn>
                <a:cxn ang="0">
                  <a:pos x="567" y="0"/>
                </a:cxn>
              </a:cxnLst>
              <a:rect l="0" t="0" r="r" b="b"/>
              <a:pathLst>
                <a:path w="572" h="433">
                  <a:moveTo>
                    <a:pt x="567" y="0"/>
                  </a:moveTo>
                  <a:lnTo>
                    <a:pt x="567" y="0"/>
                  </a:lnTo>
                  <a:lnTo>
                    <a:pt x="559" y="1"/>
                  </a:lnTo>
                  <a:lnTo>
                    <a:pt x="551" y="4"/>
                  </a:lnTo>
                  <a:lnTo>
                    <a:pt x="537" y="11"/>
                  </a:lnTo>
                  <a:lnTo>
                    <a:pt x="524" y="20"/>
                  </a:lnTo>
                  <a:lnTo>
                    <a:pt x="510" y="29"/>
                  </a:lnTo>
                  <a:lnTo>
                    <a:pt x="510" y="29"/>
                  </a:lnTo>
                  <a:lnTo>
                    <a:pt x="424" y="96"/>
                  </a:lnTo>
                  <a:lnTo>
                    <a:pt x="424" y="96"/>
                  </a:lnTo>
                  <a:lnTo>
                    <a:pt x="325" y="174"/>
                  </a:lnTo>
                  <a:lnTo>
                    <a:pt x="275" y="213"/>
                  </a:lnTo>
                  <a:lnTo>
                    <a:pt x="224" y="251"/>
                  </a:lnTo>
                  <a:lnTo>
                    <a:pt x="224" y="251"/>
                  </a:lnTo>
                  <a:lnTo>
                    <a:pt x="142" y="313"/>
                  </a:lnTo>
                  <a:lnTo>
                    <a:pt x="100" y="343"/>
                  </a:lnTo>
                  <a:lnTo>
                    <a:pt x="57" y="372"/>
                  </a:lnTo>
                  <a:lnTo>
                    <a:pt x="57" y="372"/>
                  </a:lnTo>
                  <a:lnTo>
                    <a:pt x="40" y="382"/>
                  </a:lnTo>
                  <a:lnTo>
                    <a:pt x="29" y="389"/>
                  </a:lnTo>
                  <a:lnTo>
                    <a:pt x="20" y="395"/>
                  </a:lnTo>
                  <a:lnTo>
                    <a:pt x="11" y="403"/>
                  </a:lnTo>
                  <a:lnTo>
                    <a:pt x="4" y="412"/>
                  </a:lnTo>
                  <a:lnTo>
                    <a:pt x="2" y="416"/>
                  </a:lnTo>
                  <a:lnTo>
                    <a:pt x="0" y="421"/>
                  </a:lnTo>
                  <a:lnTo>
                    <a:pt x="0" y="426"/>
                  </a:lnTo>
                  <a:lnTo>
                    <a:pt x="2" y="430"/>
                  </a:lnTo>
                  <a:lnTo>
                    <a:pt x="2" y="430"/>
                  </a:lnTo>
                  <a:lnTo>
                    <a:pt x="4" y="433"/>
                  </a:lnTo>
                  <a:lnTo>
                    <a:pt x="7" y="433"/>
                  </a:lnTo>
                  <a:lnTo>
                    <a:pt x="13" y="433"/>
                  </a:lnTo>
                  <a:lnTo>
                    <a:pt x="13" y="433"/>
                  </a:lnTo>
                  <a:lnTo>
                    <a:pt x="15" y="433"/>
                  </a:lnTo>
                  <a:lnTo>
                    <a:pt x="17" y="432"/>
                  </a:lnTo>
                  <a:lnTo>
                    <a:pt x="19" y="428"/>
                  </a:lnTo>
                  <a:lnTo>
                    <a:pt x="17" y="424"/>
                  </a:lnTo>
                  <a:lnTo>
                    <a:pt x="15" y="423"/>
                  </a:lnTo>
                  <a:lnTo>
                    <a:pt x="13" y="423"/>
                  </a:lnTo>
                  <a:lnTo>
                    <a:pt x="13" y="423"/>
                  </a:lnTo>
                  <a:lnTo>
                    <a:pt x="11" y="421"/>
                  </a:lnTo>
                  <a:lnTo>
                    <a:pt x="9" y="421"/>
                  </a:lnTo>
                  <a:lnTo>
                    <a:pt x="12" y="419"/>
                  </a:lnTo>
                  <a:lnTo>
                    <a:pt x="21" y="411"/>
                  </a:lnTo>
                  <a:lnTo>
                    <a:pt x="21" y="411"/>
                  </a:lnTo>
                  <a:lnTo>
                    <a:pt x="34" y="400"/>
                  </a:lnTo>
                  <a:lnTo>
                    <a:pt x="49" y="391"/>
                  </a:lnTo>
                  <a:lnTo>
                    <a:pt x="49" y="391"/>
                  </a:lnTo>
                  <a:lnTo>
                    <a:pt x="88" y="364"/>
                  </a:lnTo>
                  <a:lnTo>
                    <a:pt x="88" y="364"/>
                  </a:lnTo>
                  <a:lnTo>
                    <a:pt x="131" y="335"/>
                  </a:lnTo>
                  <a:lnTo>
                    <a:pt x="173" y="304"/>
                  </a:lnTo>
                  <a:lnTo>
                    <a:pt x="257" y="242"/>
                  </a:lnTo>
                  <a:lnTo>
                    <a:pt x="257" y="242"/>
                  </a:lnTo>
                  <a:lnTo>
                    <a:pt x="333" y="183"/>
                  </a:lnTo>
                  <a:lnTo>
                    <a:pt x="407" y="124"/>
                  </a:lnTo>
                  <a:lnTo>
                    <a:pt x="407" y="124"/>
                  </a:lnTo>
                  <a:lnTo>
                    <a:pt x="484" y="63"/>
                  </a:lnTo>
                  <a:lnTo>
                    <a:pt x="484" y="63"/>
                  </a:lnTo>
                  <a:lnTo>
                    <a:pt x="503" y="49"/>
                  </a:lnTo>
                  <a:lnTo>
                    <a:pt x="522" y="32"/>
                  </a:lnTo>
                  <a:lnTo>
                    <a:pt x="534" y="24"/>
                  </a:lnTo>
                  <a:lnTo>
                    <a:pt x="544" y="18"/>
                  </a:lnTo>
                  <a:lnTo>
                    <a:pt x="555" y="13"/>
                  </a:lnTo>
                  <a:lnTo>
                    <a:pt x="567" y="11"/>
                  </a:lnTo>
                  <a:lnTo>
                    <a:pt x="567" y="11"/>
                  </a:lnTo>
                  <a:lnTo>
                    <a:pt x="569" y="11"/>
                  </a:lnTo>
                  <a:lnTo>
                    <a:pt x="571" y="9"/>
                  </a:lnTo>
                  <a:lnTo>
                    <a:pt x="572" y="5"/>
                  </a:lnTo>
                  <a:lnTo>
                    <a:pt x="572" y="3"/>
                  </a:lnTo>
                  <a:lnTo>
                    <a:pt x="571" y="1"/>
                  </a:lnTo>
                  <a:lnTo>
                    <a:pt x="569" y="0"/>
                  </a:lnTo>
                  <a:lnTo>
                    <a:pt x="567" y="0"/>
                  </a:lnTo>
                  <a:lnTo>
                    <a:pt x="567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" name="Freeform 877"/>
            <p:cNvSpPr/>
            <p:nvPr/>
          </p:nvSpPr>
          <p:spPr bwMode="auto">
            <a:xfrm>
              <a:off x="3371851" y="3092451"/>
              <a:ext cx="185738" cy="153988"/>
            </a:xfrm>
            <a:custGeom>
              <a:avLst/>
              <a:gdLst/>
              <a:ahLst/>
              <a:cxnLst>
                <a:cxn ang="0">
                  <a:pos x="458" y="2"/>
                </a:cxn>
                <a:cxn ang="0">
                  <a:pos x="437" y="20"/>
                </a:cxn>
                <a:cxn ang="0">
                  <a:pos x="414" y="38"/>
                </a:cxn>
                <a:cxn ang="0">
                  <a:pos x="400" y="53"/>
                </a:cxn>
                <a:cxn ang="0">
                  <a:pos x="353" y="93"/>
                </a:cxn>
                <a:cxn ang="0">
                  <a:pos x="234" y="199"/>
                </a:cxn>
                <a:cxn ang="0">
                  <a:pos x="202" y="227"/>
                </a:cxn>
                <a:cxn ang="0">
                  <a:pos x="102" y="300"/>
                </a:cxn>
                <a:cxn ang="0">
                  <a:pos x="76" y="319"/>
                </a:cxn>
                <a:cxn ang="0">
                  <a:pos x="52" y="339"/>
                </a:cxn>
                <a:cxn ang="0">
                  <a:pos x="43" y="347"/>
                </a:cxn>
                <a:cxn ang="0">
                  <a:pos x="13" y="367"/>
                </a:cxn>
                <a:cxn ang="0">
                  <a:pos x="10" y="369"/>
                </a:cxn>
                <a:cxn ang="0">
                  <a:pos x="6" y="376"/>
                </a:cxn>
                <a:cxn ang="0">
                  <a:pos x="2" y="377"/>
                </a:cxn>
                <a:cxn ang="0">
                  <a:pos x="0" y="381"/>
                </a:cxn>
                <a:cxn ang="0">
                  <a:pos x="0" y="387"/>
                </a:cxn>
                <a:cxn ang="0">
                  <a:pos x="4" y="389"/>
                </a:cxn>
                <a:cxn ang="0">
                  <a:pos x="6" y="389"/>
                </a:cxn>
                <a:cxn ang="0">
                  <a:pos x="21" y="378"/>
                </a:cxn>
                <a:cxn ang="0">
                  <a:pos x="36" y="365"/>
                </a:cxn>
                <a:cxn ang="0">
                  <a:pos x="52" y="353"/>
                </a:cxn>
                <a:cxn ang="0">
                  <a:pos x="99" y="317"/>
                </a:cxn>
                <a:cxn ang="0">
                  <a:pos x="132" y="293"/>
                </a:cxn>
                <a:cxn ang="0">
                  <a:pos x="196" y="246"/>
                </a:cxn>
                <a:cxn ang="0">
                  <a:pos x="227" y="220"/>
                </a:cxn>
                <a:cxn ang="0">
                  <a:pos x="353" y="108"/>
                </a:cxn>
                <a:cxn ang="0">
                  <a:pos x="409" y="59"/>
                </a:cxn>
                <a:cxn ang="0">
                  <a:pos x="465" y="11"/>
                </a:cxn>
                <a:cxn ang="0">
                  <a:pos x="467" y="8"/>
                </a:cxn>
                <a:cxn ang="0">
                  <a:pos x="465" y="3"/>
                </a:cxn>
                <a:cxn ang="0">
                  <a:pos x="459" y="0"/>
                </a:cxn>
                <a:cxn ang="0">
                  <a:pos x="458" y="2"/>
                </a:cxn>
              </a:cxnLst>
              <a:rect l="0" t="0" r="r" b="b"/>
              <a:pathLst>
                <a:path w="467" h="389">
                  <a:moveTo>
                    <a:pt x="458" y="2"/>
                  </a:moveTo>
                  <a:lnTo>
                    <a:pt x="458" y="2"/>
                  </a:lnTo>
                  <a:lnTo>
                    <a:pt x="447" y="12"/>
                  </a:lnTo>
                  <a:lnTo>
                    <a:pt x="437" y="20"/>
                  </a:lnTo>
                  <a:lnTo>
                    <a:pt x="425" y="29"/>
                  </a:lnTo>
                  <a:lnTo>
                    <a:pt x="414" y="38"/>
                  </a:lnTo>
                  <a:lnTo>
                    <a:pt x="414" y="38"/>
                  </a:lnTo>
                  <a:lnTo>
                    <a:pt x="400" y="53"/>
                  </a:lnTo>
                  <a:lnTo>
                    <a:pt x="384" y="66"/>
                  </a:lnTo>
                  <a:lnTo>
                    <a:pt x="353" y="93"/>
                  </a:lnTo>
                  <a:lnTo>
                    <a:pt x="353" y="93"/>
                  </a:lnTo>
                  <a:lnTo>
                    <a:pt x="234" y="199"/>
                  </a:lnTo>
                  <a:lnTo>
                    <a:pt x="234" y="199"/>
                  </a:lnTo>
                  <a:lnTo>
                    <a:pt x="202" y="227"/>
                  </a:lnTo>
                  <a:lnTo>
                    <a:pt x="168" y="251"/>
                  </a:lnTo>
                  <a:lnTo>
                    <a:pt x="102" y="300"/>
                  </a:lnTo>
                  <a:lnTo>
                    <a:pt x="102" y="300"/>
                  </a:lnTo>
                  <a:lnTo>
                    <a:pt x="76" y="319"/>
                  </a:lnTo>
                  <a:lnTo>
                    <a:pt x="64" y="329"/>
                  </a:lnTo>
                  <a:lnTo>
                    <a:pt x="52" y="339"/>
                  </a:lnTo>
                  <a:lnTo>
                    <a:pt x="52" y="339"/>
                  </a:lnTo>
                  <a:lnTo>
                    <a:pt x="43" y="347"/>
                  </a:lnTo>
                  <a:lnTo>
                    <a:pt x="32" y="353"/>
                  </a:lnTo>
                  <a:lnTo>
                    <a:pt x="13" y="367"/>
                  </a:lnTo>
                  <a:lnTo>
                    <a:pt x="13" y="367"/>
                  </a:lnTo>
                  <a:lnTo>
                    <a:pt x="10" y="369"/>
                  </a:lnTo>
                  <a:lnTo>
                    <a:pt x="9" y="372"/>
                  </a:lnTo>
                  <a:lnTo>
                    <a:pt x="6" y="376"/>
                  </a:lnTo>
                  <a:lnTo>
                    <a:pt x="2" y="377"/>
                  </a:lnTo>
                  <a:lnTo>
                    <a:pt x="2" y="377"/>
                  </a:lnTo>
                  <a:lnTo>
                    <a:pt x="1" y="378"/>
                  </a:lnTo>
                  <a:lnTo>
                    <a:pt x="0" y="381"/>
                  </a:lnTo>
                  <a:lnTo>
                    <a:pt x="0" y="385"/>
                  </a:lnTo>
                  <a:lnTo>
                    <a:pt x="0" y="387"/>
                  </a:lnTo>
                  <a:lnTo>
                    <a:pt x="2" y="389"/>
                  </a:lnTo>
                  <a:lnTo>
                    <a:pt x="4" y="389"/>
                  </a:lnTo>
                  <a:lnTo>
                    <a:pt x="6" y="389"/>
                  </a:lnTo>
                  <a:lnTo>
                    <a:pt x="6" y="389"/>
                  </a:lnTo>
                  <a:lnTo>
                    <a:pt x="14" y="384"/>
                  </a:lnTo>
                  <a:lnTo>
                    <a:pt x="21" y="378"/>
                  </a:lnTo>
                  <a:lnTo>
                    <a:pt x="28" y="370"/>
                  </a:lnTo>
                  <a:lnTo>
                    <a:pt x="36" y="365"/>
                  </a:lnTo>
                  <a:lnTo>
                    <a:pt x="36" y="365"/>
                  </a:lnTo>
                  <a:lnTo>
                    <a:pt x="52" y="353"/>
                  </a:lnTo>
                  <a:lnTo>
                    <a:pt x="68" y="340"/>
                  </a:lnTo>
                  <a:lnTo>
                    <a:pt x="99" y="317"/>
                  </a:lnTo>
                  <a:lnTo>
                    <a:pt x="99" y="317"/>
                  </a:lnTo>
                  <a:lnTo>
                    <a:pt x="132" y="293"/>
                  </a:lnTo>
                  <a:lnTo>
                    <a:pt x="165" y="270"/>
                  </a:lnTo>
                  <a:lnTo>
                    <a:pt x="196" y="246"/>
                  </a:lnTo>
                  <a:lnTo>
                    <a:pt x="227" y="220"/>
                  </a:lnTo>
                  <a:lnTo>
                    <a:pt x="227" y="220"/>
                  </a:lnTo>
                  <a:lnTo>
                    <a:pt x="353" y="108"/>
                  </a:lnTo>
                  <a:lnTo>
                    <a:pt x="353" y="108"/>
                  </a:lnTo>
                  <a:lnTo>
                    <a:pt x="380" y="84"/>
                  </a:lnTo>
                  <a:lnTo>
                    <a:pt x="409" y="59"/>
                  </a:lnTo>
                  <a:lnTo>
                    <a:pt x="438" y="36"/>
                  </a:lnTo>
                  <a:lnTo>
                    <a:pt x="465" y="11"/>
                  </a:lnTo>
                  <a:lnTo>
                    <a:pt x="465" y="11"/>
                  </a:lnTo>
                  <a:lnTo>
                    <a:pt x="467" y="8"/>
                  </a:lnTo>
                  <a:lnTo>
                    <a:pt x="467" y="6"/>
                  </a:lnTo>
                  <a:lnTo>
                    <a:pt x="465" y="3"/>
                  </a:lnTo>
                  <a:lnTo>
                    <a:pt x="461" y="0"/>
                  </a:lnTo>
                  <a:lnTo>
                    <a:pt x="459" y="0"/>
                  </a:lnTo>
                  <a:lnTo>
                    <a:pt x="458" y="2"/>
                  </a:lnTo>
                  <a:lnTo>
                    <a:pt x="45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" name="Freeform 878"/>
            <p:cNvSpPr/>
            <p:nvPr/>
          </p:nvSpPr>
          <p:spPr bwMode="auto">
            <a:xfrm>
              <a:off x="3521076" y="3098801"/>
              <a:ext cx="65088" cy="63500"/>
            </a:xfrm>
            <a:custGeom>
              <a:avLst/>
              <a:gdLst/>
              <a:ahLst/>
              <a:cxnLst>
                <a:cxn ang="0">
                  <a:pos x="158" y="0"/>
                </a:cxn>
                <a:cxn ang="0">
                  <a:pos x="158" y="0"/>
                </a:cxn>
                <a:cxn ang="0">
                  <a:pos x="145" y="7"/>
                </a:cxn>
                <a:cxn ang="0">
                  <a:pos x="134" y="15"/>
                </a:cxn>
                <a:cxn ang="0">
                  <a:pos x="122" y="24"/>
                </a:cxn>
                <a:cxn ang="0">
                  <a:pos x="111" y="34"/>
                </a:cxn>
                <a:cxn ang="0">
                  <a:pos x="90" y="55"/>
                </a:cxn>
                <a:cxn ang="0">
                  <a:pos x="71" y="76"/>
                </a:cxn>
                <a:cxn ang="0">
                  <a:pos x="71" y="76"/>
                </a:cxn>
                <a:cxn ang="0">
                  <a:pos x="62" y="85"/>
                </a:cxn>
                <a:cxn ang="0">
                  <a:pos x="51" y="95"/>
                </a:cxn>
                <a:cxn ang="0">
                  <a:pos x="30" y="110"/>
                </a:cxn>
                <a:cxn ang="0">
                  <a:pos x="21" y="119"/>
                </a:cxn>
                <a:cxn ang="0">
                  <a:pos x="12" y="129"/>
                </a:cxn>
                <a:cxn ang="0">
                  <a:pos x="5" y="140"/>
                </a:cxn>
                <a:cxn ang="0">
                  <a:pos x="1" y="153"/>
                </a:cxn>
                <a:cxn ang="0">
                  <a:pos x="1" y="153"/>
                </a:cxn>
                <a:cxn ang="0">
                  <a:pos x="0" y="156"/>
                </a:cxn>
                <a:cxn ang="0">
                  <a:pos x="1" y="157"/>
                </a:cxn>
                <a:cxn ang="0">
                  <a:pos x="5" y="160"/>
                </a:cxn>
                <a:cxn ang="0">
                  <a:pos x="9" y="160"/>
                </a:cxn>
                <a:cxn ang="0">
                  <a:pos x="11" y="159"/>
                </a:cxn>
                <a:cxn ang="0">
                  <a:pos x="12" y="156"/>
                </a:cxn>
                <a:cxn ang="0">
                  <a:pos x="12" y="156"/>
                </a:cxn>
                <a:cxn ang="0">
                  <a:pos x="16" y="146"/>
                </a:cxn>
                <a:cxn ang="0">
                  <a:pos x="21" y="135"/>
                </a:cxn>
                <a:cxn ang="0">
                  <a:pos x="29" y="126"/>
                </a:cxn>
                <a:cxn ang="0">
                  <a:pos x="38" y="118"/>
                </a:cxn>
                <a:cxn ang="0">
                  <a:pos x="56" y="102"/>
                </a:cxn>
                <a:cxn ang="0">
                  <a:pos x="75" y="88"/>
                </a:cxn>
                <a:cxn ang="0">
                  <a:pos x="75" y="88"/>
                </a:cxn>
                <a:cxn ang="0">
                  <a:pos x="86" y="79"/>
                </a:cxn>
                <a:cxn ang="0">
                  <a:pos x="96" y="68"/>
                </a:cxn>
                <a:cxn ang="0">
                  <a:pos x="115" y="46"/>
                </a:cxn>
                <a:cxn ang="0">
                  <a:pos x="126" y="36"/>
                </a:cxn>
                <a:cxn ang="0">
                  <a:pos x="136" y="27"/>
                </a:cxn>
                <a:cxn ang="0">
                  <a:pos x="148" y="19"/>
                </a:cxn>
                <a:cxn ang="0">
                  <a:pos x="162" y="12"/>
                </a:cxn>
                <a:cxn ang="0">
                  <a:pos x="162" y="12"/>
                </a:cxn>
                <a:cxn ang="0">
                  <a:pos x="164" y="11"/>
                </a:cxn>
                <a:cxn ang="0">
                  <a:pos x="165" y="8"/>
                </a:cxn>
                <a:cxn ang="0">
                  <a:pos x="165" y="4"/>
                </a:cxn>
                <a:cxn ang="0">
                  <a:pos x="165" y="3"/>
                </a:cxn>
                <a:cxn ang="0">
                  <a:pos x="164" y="2"/>
                </a:cxn>
                <a:cxn ang="0">
                  <a:pos x="161" y="0"/>
                </a:cxn>
                <a:cxn ang="0">
                  <a:pos x="158" y="0"/>
                </a:cxn>
                <a:cxn ang="0">
                  <a:pos x="158" y="0"/>
                </a:cxn>
              </a:cxnLst>
              <a:rect l="0" t="0" r="r" b="b"/>
              <a:pathLst>
                <a:path w="165" h="160">
                  <a:moveTo>
                    <a:pt x="158" y="0"/>
                  </a:moveTo>
                  <a:lnTo>
                    <a:pt x="158" y="0"/>
                  </a:lnTo>
                  <a:lnTo>
                    <a:pt x="145" y="7"/>
                  </a:lnTo>
                  <a:lnTo>
                    <a:pt x="134" y="15"/>
                  </a:lnTo>
                  <a:lnTo>
                    <a:pt x="122" y="24"/>
                  </a:lnTo>
                  <a:lnTo>
                    <a:pt x="111" y="34"/>
                  </a:lnTo>
                  <a:lnTo>
                    <a:pt x="90" y="55"/>
                  </a:lnTo>
                  <a:lnTo>
                    <a:pt x="71" y="76"/>
                  </a:lnTo>
                  <a:lnTo>
                    <a:pt x="71" y="76"/>
                  </a:lnTo>
                  <a:lnTo>
                    <a:pt x="62" y="85"/>
                  </a:lnTo>
                  <a:lnTo>
                    <a:pt x="51" y="95"/>
                  </a:lnTo>
                  <a:lnTo>
                    <a:pt x="30" y="110"/>
                  </a:lnTo>
                  <a:lnTo>
                    <a:pt x="21" y="119"/>
                  </a:lnTo>
                  <a:lnTo>
                    <a:pt x="12" y="129"/>
                  </a:lnTo>
                  <a:lnTo>
                    <a:pt x="5" y="140"/>
                  </a:lnTo>
                  <a:lnTo>
                    <a:pt x="1" y="153"/>
                  </a:lnTo>
                  <a:lnTo>
                    <a:pt x="1" y="153"/>
                  </a:lnTo>
                  <a:lnTo>
                    <a:pt x="0" y="156"/>
                  </a:lnTo>
                  <a:lnTo>
                    <a:pt x="1" y="157"/>
                  </a:lnTo>
                  <a:lnTo>
                    <a:pt x="5" y="160"/>
                  </a:lnTo>
                  <a:lnTo>
                    <a:pt x="9" y="160"/>
                  </a:lnTo>
                  <a:lnTo>
                    <a:pt x="11" y="159"/>
                  </a:lnTo>
                  <a:lnTo>
                    <a:pt x="12" y="156"/>
                  </a:lnTo>
                  <a:lnTo>
                    <a:pt x="12" y="156"/>
                  </a:lnTo>
                  <a:lnTo>
                    <a:pt x="16" y="146"/>
                  </a:lnTo>
                  <a:lnTo>
                    <a:pt x="21" y="135"/>
                  </a:lnTo>
                  <a:lnTo>
                    <a:pt x="29" y="126"/>
                  </a:lnTo>
                  <a:lnTo>
                    <a:pt x="38" y="118"/>
                  </a:lnTo>
                  <a:lnTo>
                    <a:pt x="56" y="102"/>
                  </a:lnTo>
                  <a:lnTo>
                    <a:pt x="75" y="88"/>
                  </a:lnTo>
                  <a:lnTo>
                    <a:pt x="75" y="88"/>
                  </a:lnTo>
                  <a:lnTo>
                    <a:pt x="86" y="79"/>
                  </a:lnTo>
                  <a:lnTo>
                    <a:pt x="96" y="68"/>
                  </a:lnTo>
                  <a:lnTo>
                    <a:pt x="115" y="46"/>
                  </a:lnTo>
                  <a:lnTo>
                    <a:pt x="126" y="36"/>
                  </a:lnTo>
                  <a:lnTo>
                    <a:pt x="136" y="27"/>
                  </a:lnTo>
                  <a:lnTo>
                    <a:pt x="148" y="19"/>
                  </a:lnTo>
                  <a:lnTo>
                    <a:pt x="162" y="12"/>
                  </a:lnTo>
                  <a:lnTo>
                    <a:pt x="162" y="12"/>
                  </a:lnTo>
                  <a:lnTo>
                    <a:pt x="164" y="11"/>
                  </a:lnTo>
                  <a:lnTo>
                    <a:pt x="165" y="8"/>
                  </a:lnTo>
                  <a:lnTo>
                    <a:pt x="165" y="4"/>
                  </a:lnTo>
                  <a:lnTo>
                    <a:pt x="165" y="3"/>
                  </a:lnTo>
                  <a:lnTo>
                    <a:pt x="164" y="2"/>
                  </a:lnTo>
                  <a:lnTo>
                    <a:pt x="161" y="0"/>
                  </a:lnTo>
                  <a:lnTo>
                    <a:pt x="158" y="0"/>
                  </a:lnTo>
                  <a:lnTo>
                    <a:pt x="15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" name="Freeform 879"/>
            <p:cNvSpPr/>
            <p:nvPr/>
          </p:nvSpPr>
          <p:spPr bwMode="auto">
            <a:xfrm>
              <a:off x="3532188" y="3103563"/>
              <a:ext cx="90488" cy="82550"/>
            </a:xfrm>
            <a:custGeom>
              <a:avLst/>
              <a:gdLst/>
              <a:ahLst/>
              <a:cxnLst>
                <a:cxn ang="0">
                  <a:pos x="220" y="1"/>
                </a:cxn>
                <a:cxn ang="0">
                  <a:pos x="220" y="1"/>
                </a:cxn>
                <a:cxn ang="0">
                  <a:pos x="191" y="20"/>
                </a:cxn>
                <a:cxn ang="0">
                  <a:pos x="163" y="39"/>
                </a:cxn>
                <a:cxn ang="0">
                  <a:pos x="150" y="50"/>
                </a:cxn>
                <a:cxn ang="0">
                  <a:pos x="139" y="62"/>
                </a:cxn>
                <a:cxn ang="0">
                  <a:pos x="127" y="73"/>
                </a:cxn>
                <a:cxn ang="0">
                  <a:pos x="115" y="86"/>
                </a:cxn>
                <a:cxn ang="0">
                  <a:pos x="115" y="86"/>
                </a:cxn>
                <a:cxn ang="0">
                  <a:pos x="102" y="101"/>
                </a:cxn>
                <a:cxn ang="0">
                  <a:pos x="88" y="114"/>
                </a:cxn>
                <a:cxn ang="0">
                  <a:pos x="73" y="126"/>
                </a:cxn>
                <a:cxn ang="0">
                  <a:pos x="60" y="139"/>
                </a:cxn>
                <a:cxn ang="0">
                  <a:pos x="60" y="139"/>
                </a:cxn>
                <a:cxn ang="0">
                  <a:pos x="31" y="170"/>
                </a:cxn>
                <a:cxn ang="0">
                  <a:pos x="1" y="202"/>
                </a:cxn>
                <a:cxn ang="0">
                  <a:pos x="1" y="202"/>
                </a:cxn>
                <a:cxn ang="0">
                  <a:pos x="0" y="204"/>
                </a:cxn>
                <a:cxn ang="0">
                  <a:pos x="0" y="205"/>
                </a:cxn>
                <a:cxn ang="0">
                  <a:pos x="3" y="209"/>
                </a:cxn>
                <a:cxn ang="0">
                  <a:pos x="5" y="211"/>
                </a:cxn>
                <a:cxn ang="0">
                  <a:pos x="8" y="211"/>
                </a:cxn>
                <a:cxn ang="0">
                  <a:pos x="10" y="209"/>
                </a:cxn>
                <a:cxn ang="0">
                  <a:pos x="10" y="209"/>
                </a:cxn>
                <a:cxn ang="0">
                  <a:pos x="37" y="182"/>
                </a:cxn>
                <a:cxn ang="0">
                  <a:pos x="61" y="153"/>
                </a:cxn>
                <a:cxn ang="0">
                  <a:pos x="89" y="127"/>
                </a:cxn>
                <a:cxn ang="0">
                  <a:pos x="102" y="114"/>
                </a:cxn>
                <a:cxn ang="0">
                  <a:pos x="118" y="102"/>
                </a:cxn>
                <a:cxn ang="0">
                  <a:pos x="118" y="102"/>
                </a:cxn>
                <a:cxn ang="0">
                  <a:pos x="127" y="93"/>
                </a:cxn>
                <a:cxn ang="0">
                  <a:pos x="136" y="83"/>
                </a:cxn>
                <a:cxn ang="0">
                  <a:pos x="145" y="71"/>
                </a:cxn>
                <a:cxn ang="0">
                  <a:pos x="154" y="62"/>
                </a:cxn>
                <a:cxn ang="0">
                  <a:pos x="154" y="62"/>
                </a:cxn>
                <a:cxn ang="0">
                  <a:pos x="171" y="47"/>
                </a:cxn>
                <a:cxn ang="0">
                  <a:pos x="188" y="34"/>
                </a:cxn>
                <a:cxn ang="0">
                  <a:pos x="226" y="11"/>
                </a:cxn>
                <a:cxn ang="0">
                  <a:pos x="226" y="11"/>
                </a:cxn>
                <a:cxn ang="0">
                  <a:pos x="228" y="9"/>
                </a:cxn>
                <a:cxn ang="0">
                  <a:pos x="229" y="7"/>
                </a:cxn>
                <a:cxn ang="0">
                  <a:pos x="228" y="3"/>
                </a:cxn>
                <a:cxn ang="0">
                  <a:pos x="226" y="1"/>
                </a:cxn>
                <a:cxn ang="0">
                  <a:pos x="225" y="0"/>
                </a:cxn>
                <a:cxn ang="0">
                  <a:pos x="222" y="0"/>
                </a:cxn>
                <a:cxn ang="0">
                  <a:pos x="220" y="1"/>
                </a:cxn>
                <a:cxn ang="0">
                  <a:pos x="220" y="1"/>
                </a:cxn>
              </a:cxnLst>
              <a:rect l="0" t="0" r="r" b="b"/>
              <a:pathLst>
                <a:path w="229" h="211">
                  <a:moveTo>
                    <a:pt x="220" y="1"/>
                  </a:moveTo>
                  <a:lnTo>
                    <a:pt x="220" y="1"/>
                  </a:lnTo>
                  <a:lnTo>
                    <a:pt x="191" y="20"/>
                  </a:lnTo>
                  <a:lnTo>
                    <a:pt x="163" y="39"/>
                  </a:lnTo>
                  <a:lnTo>
                    <a:pt x="150" y="50"/>
                  </a:lnTo>
                  <a:lnTo>
                    <a:pt x="139" y="62"/>
                  </a:lnTo>
                  <a:lnTo>
                    <a:pt x="127" y="73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02" y="101"/>
                  </a:lnTo>
                  <a:lnTo>
                    <a:pt x="88" y="114"/>
                  </a:lnTo>
                  <a:lnTo>
                    <a:pt x="73" y="126"/>
                  </a:lnTo>
                  <a:lnTo>
                    <a:pt x="60" y="139"/>
                  </a:lnTo>
                  <a:lnTo>
                    <a:pt x="60" y="139"/>
                  </a:lnTo>
                  <a:lnTo>
                    <a:pt x="31" y="170"/>
                  </a:lnTo>
                  <a:lnTo>
                    <a:pt x="1" y="202"/>
                  </a:lnTo>
                  <a:lnTo>
                    <a:pt x="1" y="202"/>
                  </a:lnTo>
                  <a:lnTo>
                    <a:pt x="0" y="204"/>
                  </a:lnTo>
                  <a:lnTo>
                    <a:pt x="0" y="205"/>
                  </a:lnTo>
                  <a:lnTo>
                    <a:pt x="3" y="209"/>
                  </a:lnTo>
                  <a:lnTo>
                    <a:pt x="5" y="211"/>
                  </a:lnTo>
                  <a:lnTo>
                    <a:pt x="8" y="211"/>
                  </a:lnTo>
                  <a:lnTo>
                    <a:pt x="10" y="209"/>
                  </a:lnTo>
                  <a:lnTo>
                    <a:pt x="10" y="209"/>
                  </a:lnTo>
                  <a:lnTo>
                    <a:pt x="37" y="182"/>
                  </a:lnTo>
                  <a:lnTo>
                    <a:pt x="61" y="153"/>
                  </a:lnTo>
                  <a:lnTo>
                    <a:pt x="89" y="127"/>
                  </a:lnTo>
                  <a:lnTo>
                    <a:pt x="102" y="114"/>
                  </a:lnTo>
                  <a:lnTo>
                    <a:pt x="118" y="102"/>
                  </a:lnTo>
                  <a:lnTo>
                    <a:pt x="118" y="102"/>
                  </a:lnTo>
                  <a:lnTo>
                    <a:pt x="127" y="93"/>
                  </a:lnTo>
                  <a:lnTo>
                    <a:pt x="136" y="83"/>
                  </a:lnTo>
                  <a:lnTo>
                    <a:pt x="145" y="71"/>
                  </a:lnTo>
                  <a:lnTo>
                    <a:pt x="154" y="62"/>
                  </a:lnTo>
                  <a:lnTo>
                    <a:pt x="154" y="62"/>
                  </a:lnTo>
                  <a:lnTo>
                    <a:pt x="171" y="47"/>
                  </a:lnTo>
                  <a:lnTo>
                    <a:pt x="188" y="34"/>
                  </a:lnTo>
                  <a:lnTo>
                    <a:pt x="226" y="11"/>
                  </a:lnTo>
                  <a:lnTo>
                    <a:pt x="226" y="11"/>
                  </a:lnTo>
                  <a:lnTo>
                    <a:pt x="228" y="9"/>
                  </a:lnTo>
                  <a:lnTo>
                    <a:pt x="229" y="7"/>
                  </a:lnTo>
                  <a:lnTo>
                    <a:pt x="228" y="3"/>
                  </a:lnTo>
                  <a:lnTo>
                    <a:pt x="226" y="1"/>
                  </a:lnTo>
                  <a:lnTo>
                    <a:pt x="225" y="0"/>
                  </a:lnTo>
                  <a:lnTo>
                    <a:pt x="222" y="0"/>
                  </a:lnTo>
                  <a:lnTo>
                    <a:pt x="220" y="1"/>
                  </a:lnTo>
                  <a:lnTo>
                    <a:pt x="22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6" name="Freeform 880"/>
            <p:cNvSpPr/>
            <p:nvPr/>
          </p:nvSpPr>
          <p:spPr bwMode="auto">
            <a:xfrm>
              <a:off x="3559176" y="3119438"/>
              <a:ext cx="95250" cy="85725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230" y="0"/>
                </a:cxn>
                <a:cxn ang="0">
                  <a:pos x="217" y="8"/>
                </a:cxn>
                <a:cxn ang="0">
                  <a:pos x="206" y="17"/>
                </a:cxn>
                <a:cxn ang="0">
                  <a:pos x="194" y="27"/>
                </a:cxn>
                <a:cxn ang="0">
                  <a:pos x="182" y="39"/>
                </a:cxn>
                <a:cxn ang="0">
                  <a:pos x="161" y="61"/>
                </a:cxn>
                <a:cxn ang="0">
                  <a:pos x="140" y="85"/>
                </a:cxn>
                <a:cxn ang="0">
                  <a:pos x="140" y="85"/>
                </a:cxn>
                <a:cxn ang="0">
                  <a:pos x="110" y="115"/>
                </a:cxn>
                <a:cxn ang="0">
                  <a:pos x="77" y="145"/>
                </a:cxn>
                <a:cxn ang="0">
                  <a:pos x="45" y="172"/>
                </a:cxn>
                <a:cxn ang="0">
                  <a:pos x="11" y="200"/>
                </a:cxn>
                <a:cxn ang="0">
                  <a:pos x="11" y="200"/>
                </a:cxn>
                <a:cxn ang="0">
                  <a:pos x="8" y="200"/>
                </a:cxn>
                <a:cxn ang="0">
                  <a:pos x="5" y="202"/>
                </a:cxn>
                <a:cxn ang="0">
                  <a:pos x="5" y="202"/>
                </a:cxn>
                <a:cxn ang="0">
                  <a:pos x="3" y="205"/>
                </a:cxn>
                <a:cxn ang="0">
                  <a:pos x="3" y="205"/>
                </a:cxn>
                <a:cxn ang="0">
                  <a:pos x="0" y="209"/>
                </a:cxn>
                <a:cxn ang="0">
                  <a:pos x="0" y="212"/>
                </a:cxn>
                <a:cxn ang="0">
                  <a:pos x="2" y="215"/>
                </a:cxn>
                <a:cxn ang="0">
                  <a:pos x="3" y="215"/>
                </a:cxn>
                <a:cxn ang="0">
                  <a:pos x="5" y="215"/>
                </a:cxn>
                <a:cxn ang="0">
                  <a:pos x="5" y="215"/>
                </a:cxn>
                <a:cxn ang="0">
                  <a:pos x="9" y="215"/>
                </a:cxn>
                <a:cxn ang="0">
                  <a:pos x="13" y="214"/>
                </a:cxn>
                <a:cxn ang="0">
                  <a:pos x="15" y="212"/>
                </a:cxn>
                <a:cxn ang="0">
                  <a:pos x="16" y="209"/>
                </a:cxn>
                <a:cxn ang="0">
                  <a:pos x="16" y="209"/>
                </a:cxn>
                <a:cxn ang="0">
                  <a:pos x="45" y="187"/>
                </a:cxn>
                <a:cxn ang="0">
                  <a:pos x="72" y="163"/>
                </a:cxn>
                <a:cxn ang="0">
                  <a:pos x="100" y="140"/>
                </a:cxn>
                <a:cxn ang="0">
                  <a:pos x="126" y="115"/>
                </a:cxn>
                <a:cxn ang="0">
                  <a:pos x="126" y="115"/>
                </a:cxn>
                <a:cxn ang="0">
                  <a:pos x="155" y="86"/>
                </a:cxn>
                <a:cxn ang="0">
                  <a:pos x="182" y="56"/>
                </a:cxn>
                <a:cxn ang="0">
                  <a:pos x="182" y="56"/>
                </a:cxn>
                <a:cxn ang="0">
                  <a:pos x="195" y="43"/>
                </a:cxn>
                <a:cxn ang="0">
                  <a:pos x="208" y="31"/>
                </a:cxn>
                <a:cxn ang="0">
                  <a:pos x="221" y="19"/>
                </a:cxn>
                <a:cxn ang="0">
                  <a:pos x="237" y="10"/>
                </a:cxn>
                <a:cxn ang="0">
                  <a:pos x="237" y="10"/>
                </a:cxn>
                <a:cxn ang="0">
                  <a:pos x="238" y="8"/>
                </a:cxn>
                <a:cxn ang="0">
                  <a:pos x="240" y="6"/>
                </a:cxn>
                <a:cxn ang="0">
                  <a:pos x="238" y="2"/>
                </a:cxn>
                <a:cxn ang="0">
                  <a:pos x="236" y="0"/>
                </a:cxn>
                <a:cxn ang="0">
                  <a:pos x="233" y="0"/>
                </a:cxn>
                <a:cxn ang="0">
                  <a:pos x="230" y="0"/>
                </a:cxn>
                <a:cxn ang="0">
                  <a:pos x="230" y="0"/>
                </a:cxn>
              </a:cxnLst>
              <a:rect l="0" t="0" r="r" b="b"/>
              <a:pathLst>
                <a:path w="240" h="215">
                  <a:moveTo>
                    <a:pt x="230" y="0"/>
                  </a:moveTo>
                  <a:lnTo>
                    <a:pt x="230" y="0"/>
                  </a:lnTo>
                  <a:lnTo>
                    <a:pt x="217" y="8"/>
                  </a:lnTo>
                  <a:lnTo>
                    <a:pt x="206" y="17"/>
                  </a:lnTo>
                  <a:lnTo>
                    <a:pt x="194" y="27"/>
                  </a:lnTo>
                  <a:lnTo>
                    <a:pt x="182" y="39"/>
                  </a:lnTo>
                  <a:lnTo>
                    <a:pt x="161" y="61"/>
                  </a:lnTo>
                  <a:lnTo>
                    <a:pt x="140" y="85"/>
                  </a:lnTo>
                  <a:lnTo>
                    <a:pt x="140" y="85"/>
                  </a:lnTo>
                  <a:lnTo>
                    <a:pt x="110" y="115"/>
                  </a:lnTo>
                  <a:lnTo>
                    <a:pt x="77" y="145"/>
                  </a:lnTo>
                  <a:lnTo>
                    <a:pt x="45" y="172"/>
                  </a:lnTo>
                  <a:lnTo>
                    <a:pt x="11" y="200"/>
                  </a:lnTo>
                  <a:lnTo>
                    <a:pt x="11" y="200"/>
                  </a:lnTo>
                  <a:lnTo>
                    <a:pt x="8" y="200"/>
                  </a:lnTo>
                  <a:lnTo>
                    <a:pt x="5" y="202"/>
                  </a:lnTo>
                  <a:lnTo>
                    <a:pt x="5" y="202"/>
                  </a:lnTo>
                  <a:lnTo>
                    <a:pt x="3" y="205"/>
                  </a:lnTo>
                  <a:lnTo>
                    <a:pt x="3" y="205"/>
                  </a:lnTo>
                  <a:lnTo>
                    <a:pt x="0" y="209"/>
                  </a:lnTo>
                  <a:lnTo>
                    <a:pt x="0" y="212"/>
                  </a:lnTo>
                  <a:lnTo>
                    <a:pt x="2" y="215"/>
                  </a:lnTo>
                  <a:lnTo>
                    <a:pt x="3" y="215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9" y="215"/>
                  </a:lnTo>
                  <a:lnTo>
                    <a:pt x="13" y="214"/>
                  </a:lnTo>
                  <a:lnTo>
                    <a:pt x="15" y="212"/>
                  </a:lnTo>
                  <a:lnTo>
                    <a:pt x="16" y="209"/>
                  </a:lnTo>
                  <a:lnTo>
                    <a:pt x="16" y="209"/>
                  </a:lnTo>
                  <a:lnTo>
                    <a:pt x="45" y="187"/>
                  </a:lnTo>
                  <a:lnTo>
                    <a:pt x="72" y="163"/>
                  </a:lnTo>
                  <a:lnTo>
                    <a:pt x="100" y="140"/>
                  </a:lnTo>
                  <a:lnTo>
                    <a:pt x="126" y="115"/>
                  </a:lnTo>
                  <a:lnTo>
                    <a:pt x="126" y="115"/>
                  </a:lnTo>
                  <a:lnTo>
                    <a:pt x="155" y="86"/>
                  </a:lnTo>
                  <a:lnTo>
                    <a:pt x="182" y="56"/>
                  </a:lnTo>
                  <a:lnTo>
                    <a:pt x="182" y="56"/>
                  </a:lnTo>
                  <a:lnTo>
                    <a:pt x="195" y="43"/>
                  </a:lnTo>
                  <a:lnTo>
                    <a:pt x="208" y="31"/>
                  </a:lnTo>
                  <a:lnTo>
                    <a:pt x="221" y="19"/>
                  </a:lnTo>
                  <a:lnTo>
                    <a:pt x="237" y="10"/>
                  </a:lnTo>
                  <a:lnTo>
                    <a:pt x="237" y="10"/>
                  </a:lnTo>
                  <a:lnTo>
                    <a:pt x="238" y="8"/>
                  </a:lnTo>
                  <a:lnTo>
                    <a:pt x="240" y="6"/>
                  </a:lnTo>
                  <a:lnTo>
                    <a:pt x="238" y="2"/>
                  </a:lnTo>
                  <a:lnTo>
                    <a:pt x="236" y="0"/>
                  </a:lnTo>
                  <a:lnTo>
                    <a:pt x="233" y="0"/>
                  </a:lnTo>
                  <a:lnTo>
                    <a:pt x="230" y="0"/>
                  </a:lnTo>
                  <a:lnTo>
                    <a:pt x="23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7" name="Freeform 881"/>
            <p:cNvSpPr/>
            <p:nvPr/>
          </p:nvSpPr>
          <p:spPr bwMode="auto">
            <a:xfrm>
              <a:off x="3589338" y="3135313"/>
              <a:ext cx="92075" cy="92075"/>
            </a:xfrm>
            <a:custGeom>
              <a:avLst/>
              <a:gdLst/>
              <a:ahLst/>
              <a:cxnLst>
                <a:cxn ang="0">
                  <a:pos x="225" y="1"/>
                </a:cxn>
                <a:cxn ang="0">
                  <a:pos x="225" y="1"/>
                </a:cxn>
                <a:cxn ang="0">
                  <a:pos x="205" y="22"/>
                </a:cxn>
                <a:cxn ang="0">
                  <a:pos x="194" y="31"/>
                </a:cxn>
                <a:cxn ang="0">
                  <a:pos x="185" y="43"/>
                </a:cxn>
                <a:cxn ang="0">
                  <a:pos x="185" y="43"/>
                </a:cxn>
                <a:cxn ang="0">
                  <a:pos x="171" y="59"/>
                </a:cxn>
                <a:cxn ang="0">
                  <a:pos x="155" y="74"/>
                </a:cxn>
                <a:cxn ang="0">
                  <a:pos x="140" y="89"/>
                </a:cxn>
                <a:cxn ang="0">
                  <a:pos x="127" y="106"/>
                </a:cxn>
                <a:cxn ang="0">
                  <a:pos x="127" y="106"/>
                </a:cxn>
                <a:cxn ang="0">
                  <a:pos x="114" y="123"/>
                </a:cxn>
                <a:cxn ang="0">
                  <a:pos x="100" y="139"/>
                </a:cxn>
                <a:cxn ang="0">
                  <a:pos x="86" y="154"/>
                </a:cxn>
                <a:cxn ang="0">
                  <a:pos x="70" y="170"/>
                </a:cxn>
                <a:cxn ang="0">
                  <a:pos x="70" y="170"/>
                </a:cxn>
                <a:cxn ang="0">
                  <a:pos x="53" y="184"/>
                </a:cxn>
                <a:cxn ang="0">
                  <a:pos x="36" y="197"/>
                </a:cxn>
                <a:cxn ang="0">
                  <a:pos x="19" y="210"/>
                </a:cxn>
                <a:cxn ang="0">
                  <a:pos x="3" y="225"/>
                </a:cxn>
                <a:cxn ang="0">
                  <a:pos x="3" y="225"/>
                </a:cxn>
                <a:cxn ang="0">
                  <a:pos x="0" y="226"/>
                </a:cxn>
                <a:cxn ang="0">
                  <a:pos x="0" y="229"/>
                </a:cxn>
                <a:cxn ang="0">
                  <a:pos x="3" y="233"/>
                </a:cxn>
                <a:cxn ang="0">
                  <a:pos x="6" y="234"/>
                </a:cxn>
                <a:cxn ang="0">
                  <a:pos x="8" y="234"/>
                </a:cxn>
                <a:cxn ang="0">
                  <a:pos x="11" y="233"/>
                </a:cxn>
                <a:cxn ang="0">
                  <a:pos x="11" y="233"/>
                </a:cxn>
                <a:cxn ang="0">
                  <a:pos x="25" y="220"/>
                </a:cxn>
                <a:cxn ang="0">
                  <a:pos x="41" y="208"/>
                </a:cxn>
                <a:cxn ang="0">
                  <a:pos x="55" y="197"/>
                </a:cxn>
                <a:cxn ang="0">
                  <a:pos x="71" y="184"/>
                </a:cxn>
                <a:cxn ang="0">
                  <a:pos x="71" y="184"/>
                </a:cxn>
                <a:cxn ang="0">
                  <a:pos x="99" y="157"/>
                </a:cxn>
                <a:cxn ang="0">
                  <a:pos x="113" y="142"/>
                </a:cxn>
                <a:cxn ang="0">
                  <a:pos x="125" y="128"/>
                </a:cxn>
                <a:cxn ang="0">
                  <a:pos x="125" y="128"/>
                </a:cxn>
                <a:cxn ang="0">
                  <a:pos x="151" y="97"/>
                </a:cxn>
                <a:cxn ang="0">
                  <a:pos x="177" y="67"/>
                </a:cxn>
                <a:cxn ang="0">
                  <a:pos x="205" y="38"/>
                </a:cxn>
                <a:cxn ang="0">
                  <a:pos x="233" y="10"/>
                </a:cxn>
                <a:cxn ang="0">
                  <a:pos x="233" y="10"/>
                </a:cxn>
                <a:cxn ang="0">
                  <a:pos x="235" y="8"/>
                </a:cxn>
                <a:cxn ang="0">
                  <a:pos x="235" y="5"/>
                </a:cxn>
                <a:cxn ang="0">
                  <a:pos x="233" y="1"/>
                </a:cxn>
                <a:cxn ang="0">
                  <a:pos x="229" y="0"/>
                </a:cxn>
                <a:cxn ang="0">
                  <a:pos x="227" y="0"/>
                </a:cxn>
                <a:cxn ang="0">
                  <a:pos x="225" y="1"/>
                </a:cxn>
                <a:cxn ang="0">
                  <a:pos x="225" y="1"/>
                </a:cxn>
              </a:cxnLst>
              <a:rect l="0" t="0" r="r" b="b"/>
              <a:pathLst>
                <a:path w="235" h="234">
                  <a:moveTo>
                    <a:pt x="225" y="1"/>
                  </a:moveTo>
                  <a:lnTo>
                    <a:pt x="225" y="1"/>
                  </a:lnTo>
                  <a:lnTo>
                    <a:pt x="205" y="22"/>
                  </a:lnTo>
                  <a:lnTo>
                    <a:pt x="194" y="31"/>
                  </a:lnTo>
                  <a:lnTo>
                    <a:pt x="185" y="43"/>
                  </a:lnTo>
                  <a:lnTo>
                    <a:pt x="185" y="43"/>
                  </a:lnTo>
                  <a:lnTo>
                    <a:pt x="171" y="59"/>
                  </a:lnTo>
                  <a:lnTo>
                    <a:pt x="155" y="74"/>
                  </a:lnTo>
                  <a:lnTo>
                    <a:pt x="140" y="89"/>
                  </a:lnTo>
                  <a:lnTo>
                    <a:pt x="127" y="106"/>
                  </a:lnTo>
                  <a:lnTo>
                    <a:pt x="127" y="106"/>
                  </a:lnTo>
                  <a:lnTo>
                    <a:pt x="114" y="123"/>
                  </a:lnTo>
                  <a:lnTo>
                    <a:pt x="100" y="139"/>
                  </a:lnTo>
                  <a:lnTo>
                    <a:pt x="86" y="154"/>
                  </a:lnTo>
                  <a:lnTo>
                    <a:pt x="70" y="170"/>
                  </a:lnTo>
                  <a:lnTo>
                    <a:pt x="70" y="170"/>
                  </a:lnTo>
                  <a:lnTo>
                    <a:pt x="53" y="184"/>
                  </a:lnTo>
                  <a:lnTo>
                    <a:pt x="36" y="197"/>
                  </a:lnTo>
                  <a:lnTo>
                    <a:pt x="19" y="210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0" y="226"/>
                  </a:lnTo>
                  <a:lnTo>
                    <a:pt x="0" y="229"/>
                  </a:lnTo>
                  <a:lnTo>
                    <a:pt x="3" y="233"/>
                  </a:lnTo>
                  <a:lnTo>
                    <a:pt x="6" y="234"/>
                  </a:lnTo>
                  <a:lnTo>
                    <a:pt x="8" y="234"/>
                  </a:lnTo>
                  <a:lnTo>
                    <a:pt x="11" y="233"/>
                  </a:lnTo>
                  <a:lnTo>
                    <a:pt x="11" y="233"/>
                  </a:lnTo>
                  <a:lnTo>
                    <a:pt x="25" y="220"/>
                  </a:lnTo>
                  <a:lnTo>
                    <a:pt x="41" y="208"/>
                  </a:lnTo>
                  <a:lnTo>
                    <a:pt x="55" y="197"/>
                  </a:lnTo>
                  <a:lnTo>
                    <a:pt x="71" y="184"/>
                  </a:lnTo>
                  <a:lnTo>
                    <a:pt x="71" y="184"/>
                  </a:lnTo>
                  <a:lnTo>
                    <a:pt x="99" y="157"/>
                  </a:lnTo>
                  <a:lnTo>
                    <a:pt x="113" y="142"/>
                  </a:lnTo>
                  <a:lnTo>
                    <a:pt x="125" y="128"/>
                  </a:lnTo>
                  <a:lnTo>
                    <a:pt x="125" y="128"/>
                  </a:lnTo>
                  <a:lnTo>
                    <a:pt x="151" y="97"/>
                  </a:lnTo>
                  <a:lnTo>
                    <a:pt x="177" y="67"/>
                  </a:lnTo>
                  <a:lnTo>
                    <a:pt x="205" y="38"/>
                  </a:lnTo>
                  <a:lnTo>
                    <a:pt x="233" y="10"/>
                  </a:lnTo>
                  <a:lnTo>
                    <a:pt x="233" y="10"/>
                  </a:lnTo>
                  <a:lnTo>
                    <a:pt x="235" y="8"/>
                  </a:lnTo>
                  <a:lnTo>
                    <a:pt x="235" y="5"/>
                  </a:lnTo>
                  <a:lnTo>
                    <a:pt x="233" y="1"/>
                  </a:lnTo>
                  <a:lnTo>
                    <a:pt x="229" y="0"/>
                  </a:lnTo>
                  <a:lnTo>
                    <a:pt x="227" y="0"/>
                  </a:lnTo>
                  <a:lnTo>
                    <a:pt x="225" y="1"/>
                  </a:lnTo>
                  <a:lnTo>
                    <a:pt x="225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8" name="Freeform 882"/>
            <p:cNvSpPr/>
            <p:nvPr/>
          </p:nvSpPr>
          <p:spPr bwMode="auto">
            <a:xfrm>
              <a:off x="3629026" y="3171826"/>
              <a:ext cx="68263" cy="60325"/>
            </a:xfrm>
            <a:custGeom>
              <a:avLst/>
              <a:gdLst/>
              <a:ahLst/>
              <a:cxnLst>
                <a:cxn ang="0">
                  <a:pos x="161" y="2"/>
                </a:cxn>
                <a:cxn ang="0">
                  <a:pos x="161" y="2"/>
                </a:cxn>
                <a:cxn ang="0">
                  <a:pos x="120" y="36"/>
                </a:cxn>
                <a:cxn ang="0">
                  <a:pos x="80" y="71"/>
                </a:cxn>
                <a:cxn ang="0">
                  <a:pos x="40" y="108"/>
                </a:cxn>
                <a:cxn ang="0">
                  <a:pos x="1" y="144"/>
                </a:cxn>
                <a:cxn ang="0">
                  <a:pos x="1" y="144"/>
                </a:cxn>
                <a:cxn ang="0">
                  <a:pos x="0" y="147"/>
                </a:cxn>
                <a:cxn ang="0">
                  <a:pos x="0" y="148"/>
                </a:cxn>
                <a:cxn ang="0">
                  <a:pos x="1" y="152"/>
                </a:cxn>
                <a:cxn ang="0">
                  <a:pos x="5" y="155"/>
                </a:cxn>
                <a:cxn ang="0">
                  <a:pos x="8" y="153"/>
                </a:cxn>
                <a:cxn ang="0">
                  <a:pos x="9" y="152"/>
                </a:cxn>
                <a:cxn ang="0">
                  <a:pos x="9" y="152"/>
                </a:cxn>
                <a:cxn ang="0">
                  <a:pos x="48" y="116"/>
                </a:cxn>
                <a:cxn ang="0">
                  <a:pos x="87" y="79"/>
                </a:cxn>
                <a:cxn ang="0">
                  <a:pos x="128" y="44"/>
                </a:cxn>
                <a:cxn ang="0">
                  <a:pos x="170" y="10"/>
                </a:cxn>
                <a:cxn ang="0">
                  <a:pos x="170" y="10"/>
                </a:cxn>
                <a:cxn ang="0">
                  <a:pos x="171" y="8"/>
                </a:cxn>
                <a:cxn ang="0">
                  <a:pos x="171" y="6"/>
                </a:cxn>
                <a:cxn ang="0">
                  <a:pos x="171" y="4"/>
                </a:cxn>
                <a:cxn ang="0">
                  <a:pos x="170" y="3"/>
                </a:cxn>
                <a:cxn ang="0">
                  <a:pos x="166" y="0"/>
                </a:cxn>
                <a:cxn ang="0">
                  <a:pos x="163" y="0"/>
                </a:cxn>
                <a:cxn ang="0">
                  <a:pos x="161" y="2"/>
                </a:cxn>
                <a:cxn ang="0">
                  <a:pos x="161" y="2"/>
                </a:cxn>
              </a:cxnLst>
              <a:rect l="0" t="0" r="r" b="b"/>
              <a:pathLst>
                <a:path w="171" h="155">
                  <a:moveTo>
                    <a:pt x="161" y="2"/>
                  </a:moveTo>
                  <a:lnTo>
                    <a:pt x="161" y="2"/>
                  </a:lnTo>
                  <a:lnTo>
                    <a:pt x="120" y="36"/>
                  </a:lnTo>
                  <a:lnTo>
                    <a:pt x="80" y="71"/>
                  </a:lnTo>
                  <a:lnTo>
                    <a:pt x="40" y="108"/>
                  </a:lnTo>
                  <a:lnTo>
                    <a:pt x="1" y="144"/>
                  </a:lnTo>
                  <a:lnTo>
                    <a:pt x="1" y="144"/>
                  </a:lnTo>
                  <a:lnTo>
                    <a:pt x="0" y="147"/>
                  </a:lnTo>
                  <a:lnTo>
                    <a:pt x="0" y="148"/>
                  </a:lnTo>
                  <a:lnTo>
                    <a:pt x="1" y="152"/>
                  </a:lnTo>
                  <a:lnTo>
                    <a:pt x="5" y="155"/>
                  </a:lnTo>
                  <a:lnTo>
                    <a:pt x="8" y="153"/>
                  </a:lnTo>
                  <a:lnTo>
                    <a:pt x="9" y="152"/>
                  </a:lnTo>
                  <a:lnTo>
                    <a:pt x="9" y="152"/>
                  </a:lnTo>
                  <a:lnTo>
                    <a:pt x="48" y="116"/>
                  </a:lnTo>
                  <a:lnTo>
                    <a:pt x="87" y="79"/>
                  </a:lnTo>
                  <a:lnTo>
                    <a:pt x="128" y="44"/>
                  </a:lnTo>
                  <a:lnTo>
                    <a:pt x="170" y="10"/>
                  </a:lnTo>
                  <a:lnTo>
                    <a:pt x="170" y="10"/>
                  </a:lnTo>
                  <a:lnTo>
                    <a:pt x="171" y="8"/>
                  </a:lnTo>
                  <a:lnTo>
                    <a:pt x="171" y="6"/>
                  </a:lnTo>
                  <a:lnTo>
                    <a:pt x="171" y="4"/>
                  </a:lnTo>
                  <a:lnTo>
                    <a:pt x="170" y="3"/>
                  </a:lnTo>
                  <a:lnTo>
                    <a:pt x="166" y="0"/>
                  </a:lnTo>
                  <a:lnTo>
                    <a:pt x="163" y="0"/>
                  </a:lnTo>
                  <a:lnTo>
                    <a:pt x="161" y="2"/>
                  </a:lnTo>
                  <a:lnTo>
                    <a:pt x="16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9" name="Freeform 883"/>
            <p:cNvSpPr/>
            <p:nvPr/>
          </p:nvSpPr>
          <p:spPr bwMode="auto">
            <a:xfrm>
              <a:off x="3644901" y="3186113"/>
              <a:ext cx="73025" cy="68263"/>
            </a:xfrm>
            <a:custGeom>
              <a:avLst/>
              <a:gdLst/>
              <a:ahLst/>
              <a:cxnLst>
                <a:cxn ang="0">
                  <a:pos x="174" y="2"/>
                </a:cxn>
                <a:cxn ang="0">
                  <a:pos x="174" y="2"/>
                </a:cxn>
                <a:cxn ang="0">
                  <a:pos x="157" y="22"/>
                </a:cxn>
                <a:cxn ang="0">
                  <a:pos x="149" y="31"/>
                </a:cxn>
                <a:cxn ang="0">
                  <a:pos x="140" y="40"/>
                </a:cxn>
                <a:cxn ang="0">
                  <a:pos x="140" y="40"/>
                </a:cxn>
                <a:cxn ang="0">
                  <a:pos x="128" y="49"/>
                </a:cxn>
                <a:cxn ang="0">
                  <a:pos x="115" y="59"/>
                </a:cxn>
                <a:cxn ang="0">
                  <a:pos x="103" y="68"/>
                </a:cxn>
                <a:cxn ang="0">
                  <a:pos x="92" y="78"/>
                </a:cxn>
                <a:cxn ang="0">
                  <a:pos x="92" y="78"/>
                </a:cxn>
                <a:cxn ang="0">
                  <a:pos x="68" y="98"/>
                </a:cxn>
                <a:cxn ang="0">
                  <a:pos x="45" y="119"/>
                </a:cxn>
                <a:cxn ang="0">
                  <a:pos x="31" y="129"/>
                </a:cxn>
                <a:cxn ang="0">
                  <a:pos x="21" y="140"/>
                </a:cxn>
                <a:cxn ang="0">
                  <a:pos x="11" y="151"/>
                </a:cxn>
                <a:cxn ang="0">
                  <a:pos x="1" y="163"/>
                </a:cxn>
                <a:cxn ang="0">
                  <a:pos x="1" y="163"/>
                </a:cxn>
                <a:cxn ang="0">
                  <a:pos x="0" y="166"/>
                </a:cxn>
                <a:cxn ang="0">
                  <a:pos x="0" y="167"/>
                </a:cxn>
                <a:cxn ang="0">
                  <a:pos x="3" y="171"/>
                </a:cxn>
                <a:cxn ang="0">
                  <a:pos x="8" y="171"/>
                </a:cxn>
                <a:cxn ang="0">
                  <a:pos x="9" y="171"/>
                </a:cxn>
                <a:cxn ang="0">
                  <a:pos x="12" y="168"/>
                </a:cxn>
                <a:cxn ang="0">
                  <a:pos x="12" y="168"/>
                </a:cxn>
                <a:cxn ang="0">
                  <a:pos x="18" y="159"/>
                </a:cxn>
                <a:cxn ang="0">
                  <a:pos x="28" y="150"/>
                </a:cxn>
                <a:cxn ang="0">
                  <a:pos x="47" y="134"/>
                </a:cxn>
                <a:cxn ang="0">
                  <a:pos x="47" y="134"/>
                </a:cxn>
                <a:cxn ang="0">
                  <a:pos x="73" y="110"/>
                </a:cxn>
                <a:cxn ang="0">
                  <a:pos x="99" y="86"/>
                </a:cxn>
                <a:cxn ang="0">
                  <a:pos x="99" y="86"/>
                </a:cxn>
                <a:cxn ang="0">
                  <a:pos x="111" y="76"/>
                </a:cxn>
                <a:cxn ang="0">
                  <a:pos x="124" y="66"/>
                </a:cxn>
                <a:cxn ang="0">
                  <a:pos x="148" y="48"/>
                </a:cxn>
                <a:cxn ang="0">
                  <a:pos x="148" y="48"/>
                </a:cxn>
                <a:cxn ang="0">
                  <a:pos x="157" y="39"/>
                </a:cxn>
                <a:cxn ang="0">
                  <a:pos x="166" y="30"/>
                </a:cxn>
                <a:cxn ang="0">
                  <a:pos x="182" y="10"/>
                </a:cxn>
                <a:cxn ang="0">
                  <a:pos x="182" y="10"/>
                </a:cxn>
                <a:cxn ang="0">
                  <a:pos x="183" y="8"/>
                </a:cxn>
                <a:cxn ang="0">
                  <a:pos x="183" y="6"/>
                </a:cxn>
                <a:cxn ang="0">
                  <a:pos x="181" y="2"/>
                </a:cxn>
                <a:cxn ang="0">
                  <a:pos x="179" y="1"/>
                </a:cxn>
                <a:cxn ang="0">
                  <a:pos x="178" y="0"/>
                </a:cxn>
                <a:cxn ang="0">
                  <a:pos x="175" y="1"/>
                </a:cxn>
                <a:cxn ang="0">
                  <a:pos x="174" y="2"/>
                </a:cxn>
                <a:cxn ang="0">
                  <a:pos x="174" y="2"/>
                </a:cxn>
              </a:cxnLst>
              <a:rect l="0" t="0" r="r" b="b"/>
              <a:pathLst>
                <a:path w="183" h="171">
                  <a:moveTo>
                    <a:pt x="174" y="2"/>
                  </a:moveTo>
                  <a:lnTo>
                    <a:pt x="174" y="2"/>
                  </a:lnTo>
                  <a:lnTo>
                    <a:pt x="157" y="22"/>
                  </a:lnTo>
                  <a:lnTo>
                    <a:pt x="149" y="31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28" y="49"/>
                  </a:lnTo>
                  <a:lnTo>
                    <a:pt x="115" y="59"/>
                  </a:lnTo>
                  <a:lnTo>
                    <a:pt x="103" y="68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68" y="98"/>
                  </a:lnTo>
                  <a:lnTo>
                    <a:pt x="45" y="119"/>
                  </a:lnTo>
                  <a:lnTo>
                    <a:pt x="31" y="129"/>
                  </a:lnTo>
                  <a:lnTo>
                    <a:pt x="21" y="140"/>
                  </a:lnTo>
                  <a:lnTo>
                    <a:pt x="11" y="151"/>
                  </a:lnTo>
                  <a:lnTo>
                    <a:pt x="1" y="163"/>
                  </a:lnTo>
                  <a:lnTo>
                    <a:pt x="1" y="163"/>
                  </a:lnTo>
                  <a:lnTo>
                    <a:pt x="0" y="166"/>
                  </a:lnTo>
                  <a:lnTo>
                    <a:pt x="0" y="167"/>
                  </a:lnTo>
                  <a:lnTo>
                    <a:pt x="3" y="171"/>
                  </a:lnTo>
                  <a:lnTo>
                    <a:pt x="8" y="171"/>
                  </a:lnTo>
                  <a:lnTo>
                    <a:pt x="9" y="171"/>
                  </a:lnTo>
                  <a:lnTo>
                    <a:pt x="12" y="168"/>
                  </a:lnTo>
                  <a:lnTo>
                    <a:pt x="12" y="168"/>
                  </a:lnTo>
                  <a:lnTo>
                    <a:pt x="18" y="159"/>
                  </a:lnTo>
                  <a:lnTo>
                    <a:pt x="28" y="150"/>
                  </a:lnTo>
                  <a:lnTo>
                    <a:pt x="47" y="134"/>
                  </a:lnTo>
                  <a:lnTo>
                    <a:pt x="47" y="134"/>
                  </a:lnTo>
                  <a:lnTo>
                    <a:pt x="73" y="110"/>
                  </a:lnTo>
                  <a:lnTo>
                    <a:pt x="99" y="86"/>
                  </a:lnTo>
                  <a:lnTo>
                    <a:pt x="99" y="86"/>
                  </a:lnTo>
                  <a:lnTo>
                    <a:pt x="111" y="76"/>
                  </a:lnTo>
                  <a:lnTo>
                    <a:pt x="124" y="66"/>
                  </a:lnTo>
                  <a:lnTo>
                    <a:pt x="148" y="48"/>
                  </a:lnTo>
                  <a:lnTo>
                    <a:pt x="148" y="48"/>
                  </a:lnTo>
                  <a:lnTo>
                    <a:pt x="157" y="39"/>
                  </a:lnTo>
                  <a:lnTo>
                    <a:pt x="166" y="30"/>
                  </a:lnTo>
                  <a:lnTo>
                    <a:pt x="182" y="10"/>
                  </a:lnTo>
                  <a:lnTo>
                    <a:pt x="182" y="10"/>
                  </a:lnTo>
                  <a:lnTo>
                    <a:pt x="183" y="8"/>
                  </a:lnTo>
                  <a:lnTo>
                    <a:pt x="183" y="6"/>
                  </a:lnTo>
                  <a:lnTo>
                    <a:pt x="181" y="2"/>
                  </a:lnTo>
                  <a:lnTo>
                    <a:pt x="179" y="1"/>
                  </a:lnTo>
                  <a:lnTo>
                    <a:pt x="178" y="0"/>
                  </a:lnTo>
                  <a:lnTo>
                    <a:pt x="175" y="1"/>
                  </a:lnTo>
                  <a:lnTo>
                    <a:pt x="174" y="2"/>
                  </a:lnTo>
                  <a:lnTo>
                    <a:pt x="17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0" name="Freeform 884"/>
            <p:cNvSpPr/>
            <p:nvPr/>
          </p:nvSpPr>
          <p:spPr bwMode="auto">
            <a:xfrm>
              <a:off x="3673476" y="3219451"/>
              <a:ext cx="49213" cy="42863"/>
            </a:xfrm>
            <a:custGeom>
              <a:avLst/>
              <a:gdLst/>
              <a:ahLst/>
              <a:cxnLst>
                <a:cxn ang="0">
                  <a:pos x="116" y="1"/>
                </a:cxn>
                <a:cxn ang="0">
                  <a:pos x="116" y="1"/>
                </a:cxn>
                <a:cxn ang="0">
                  <a:pos x="110" y="5"/>
                </a:cxn>
                <a:cxn ang="0">
                  <a:pos x="102" y="8"/>
                </a:cxn>
                <a:cxn ang="0">
                  <a:pos x="96" y="10"/>
                </a:cxn>
                <a:cxn ang="0">
                  <a:pos x="91" y="15"/>
                </a:cxn>
                <a:cxn ang="0">
                  <a:pos x="91" y="15"/>
                </a:cxn>
                <a:cxn ang="0">
                  <a:pos x="76" y="30"/>
                </a:cxn>
                <a:cxn ang="0">
                  <a:pos x="61" y="43"/>
                </a:cxn>
                <a:cxn ang="0">
                  <a:pos x="61" y="43"/>
                </a:cxn>
                <a:cxn ang="0">
                  <a:pos x="45" y="55"/>
                </a:cxn>
                <a:cxn ang="0">
                  <a:pos x="29" y="68"/>
                </a:cxn>
                <a:cxn ang="0">
                  <a:pos x="15" y="82"/>
                </a:cxn>
                <a:cxn ang="0">
                  <a:pos x="2" y="98"/>
                </a:cxn>
                <a:cxn ang="0">
                  <a:pos x="2" y="98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3" y="106"/>
                </a:cxn>
                <a:cxn ang="0">
                  <a:pos x="4" y="107"/>
                </a:cxn>
                <a:cxn ang="0">
                  <a:pos x="6" y="108"/>
                </a:cxn>
                <a:cxn ang="0">
                  <a:pos x="8" y="107"/>
                </a:cxn>
                <a:cxn ang="0">
                  <a:pos x="10" y="106"/>
                </a:cxn>
                <a:cxn ang="0">
                  <a:pos x="10" y="106"/>
                </a:cxn>
                <a:cxn ang="0">
                  <a:pos x="25" y="89"/>
                </a:cxn>
                <a:cxn ang="0">
                  <a:pos x="41" y="73"/>
                </a:cxn>
                <a:cxn ang="0">
                  <a:pos x="59" y="59"/>
                </a:cxn>
                <a:cxn ang="0">
                  <a:pos x="78" y="44"/>
                </a:cxn>
                <a:cxn ang="0">
                  <a:pos x="78" y="44"/>
                </a:cxn>
                <a:cxn ang="0">
                  <a:pos x="88" y="34"/>
                </a:cxn>
                <a:cxn ang="0">
                  <a:pos x="98" y="23"/>
                </a:cxn>
                <a:cxn ang="0">
                  <a:pos x="98" y="23"/>
                </a:cxn>
                <a:cxn ang="0">
                  <a:pos x="104" y="19"/>
                </a:cxn>
                <a:cxn ang="0">
                  <a:pos x="110" y="15"/>
                </a:cxn>
                <a:cxn ang="0">
                  <a:pos x="118" y="13"/>
                </a:cxn>
                <a:cxn ang="0">
                  <a:pos x="125" y="9"/>
                </a:cxn>
                <a:cxn ang="0">
                  <a:pos x="125" y="9"/>
                </a:cxn>
                <a:cxn ang="0">
                  <a:pos x="126" y="8"/>
                </a:cxn>
                <a:cxn ang="0">
                  <a:pos x="126" y="5"/>
                </a:cxn>
                <a:cxn ang="0">
                  <a:pos x="126" y="4"/>
                </a:cxn>
                <a:cxn ang="0">
                  <a:pos x="125" y="1"/>
                </a:cxn>
                <a:cxn ang="0">
                  <a:pos x="121" y="0"/>
                </a:cxn>
                <a:cxn ang="0">
                  <a:pos x="118" y="0"/>
                </a:cxn>
                <a:cxn ang="0">
                  <a:pos x="116" y="1"/>
                </a:cxn>
                <a:cxn ang="0">
                  <a:pos x="116" y="1"/>
                </a:cxn>
              </a:cxnLst>
              <a:rect l="0" t="0" r="r" b="b"/>
              <a:pathLst>
                <a:path w="126" h="108">
                  <a:moveTo>
                    <a:pt x="116" y="1"/>
                  </a:moveTo>
                  <a:lnTo>
                    <a:pt x="116" y="1"/>
                  </a:lnTo>
                  <a:lnTo>
                    <a:pt x="110" y="5"/>
                  </a:lnTo>
                  <a:lnTo>
                    <a:pt x="102" y="8"/>
                  </a:lnTo>
                  <a:lnTo>
                    <a:pt x="96" y="10"/>
                  </a:lnTo>
                  <a:lnTo>
                    <a:pt x="91" y="15"/>
                  </a:lnTo>
                  <a:lnTo>
                    <a:pt x="91" y="15"/>
                  </a:lnTo>
                  <a:lnTo>
                    <a:pt x="76" y="30"/>
                  </a:lnTo>
                  <a:lnTo>
                    <a:pt x="61" y="43"/>
                  </a:lnTo>
                  <a:lnTo>
                    <a:pt x="61" y="43"/>
                  </a:lnTo>
                  <a:lnTo>
                    <a:pt x="45" y="55"/>
                  </a:lnTo>
                  <a:lnTo>
                    <a:pt x="29" y="68"/>
                  </a:lnTo>
                  <a:lnTo>
                    <a:pt x="15" y="82"/>
                  </a:lnTo>
                  <a:lnTo>
                    <a:pt x="2" y="98"/>
                  </a:lnTo>
                  <a:lnTo>
                    <a:pt x="2" y="98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3" y="106"/>
                  </a:lnTo>
                  <a:lnTo>
                    <a:pt x="4" y="107"/>
                  </a:lnTo>
                  <a:lnTo>
                    <a:pt x="6" y="108"/>
                  </a:lnTo>
                  <a:lnTo>
                    <a:pt x="8" y="107"/>
                  </a:lnTo>
                  <a:lnTo>
                    <a:pt x="10" y="106"/>
                  </a:lnTo>
                  <a:lnTo>
                    <a:pt x="10" y="106"/>
                  </a:lnTo>
                  <a:lnTo>
                    <a:pt x="25" y="89"/>
                  </a:lnTo>
                  <a:lnTo>
                    <a:pt x="41" y="73"/>
                  </a:lnTo>
                  <a:lnTo>
                    <a:pt x="59" y="59"/>
                  </a:lnTo>
                  <a:lnTo>
                    <a:pt x="78" y="44"/>
                  </a:lnTo>
                  <a:lnTo>
                    <a:pt x="78" y="44"/>
                  </a:lnTo>
                  <a:lnTo>
                    <a:pt x="88" y="34"/>
                  </a:lnTo>
                  <a:lnTo>
                    <a:pt x="98" y="23"/>
                  </a:lnTo>
                  <a:lnTo>
                    <a:pt x="98" y="23"/>
                  </a:lnTo>
                  <a:lnTo>
                    <a:pt x="104" y="19"/>
                  </a:lnTo>
                  <a:lnTo>
                    <a:pt x="110" y="15"/>
                  </a:lnTo>
                  <a:lnTo>
                    <a:pt x="118" y="13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126" y="8"/>
                  </a:lnTo>
                  <a:lnTo>
                    <a:pt x="126" y="5"/>
                  </a:lnTo>
                  <a:lnTo>
                    <a:pt x="126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8" y="0"/>
                  </a:lnTo>
                  <a:lnTo>
                    <a:pt x="116" y="1"/>
                  </a:lnTo>
                  <a:lnTo>
                    <a:pt x="11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1" name="Freeform 885"/>
            <p:cNvSpPr/>
            <p:nvPr/>
          </p:nvSpPr>
          <p:spPr bwMode="auto">
            <a:xfrm>
              <a:off x="3289301" y="3514726"/>
              <a:ext cx="87313" cy="93663"/>
            </a:xfrm>
            <a:custGeom>
              <a:avLst/>
              <a:gdLst/>
              <a:ahLst/>
              <a:cxnLst>
                <a:cxn ang="0">
                  <a:pos x="212" y="0"/>
                </a:cxn>
                <a:cxn ang="0">
                  <a:pos x="212" y="0"/>
                </a:cxn>
                <a:cxn ang="0">
                  <a:pos x="204" y="1"/>
                </a:cxn>
                <a:cxn ang="0">
                  <a:pos x="196" y="3"/>
                </a:cxn>
                <a:cxn ang="0">
                  <a:pos x="190" y="6"/>
                </a:cxn>
                <a:cxn ang="0">
                  <a:pos x="184" y="10"/>
                </a:cxn>
                <a:cxn ang="0">
                  <a:pos x="173" y="19"/>
                </a:cxn>
                <a:cxn ang="0">
                  <a:pos x="162" y="30"/>
                </a:cxn>
                <a:cxn ang="0">
                  <a:pos x="162" y="30"/>
                </a:cxn>
                <a:cxn ang="0">
                  <a:pos x="145" y="47"/>
                </a:cxn>
                <a:cxn ang="0">
                  <a:pos x="127" y="62"/>
                </a:cxn>
                <a:cxn ang="0">
                  <a:pos x="110" y="79"/>
                </a:cxn>
                <a:cxn ang="0">
                  <a:pos x="93" y="96"/>
                </a:cxn>
                <a:cxn ang="0">
                  <a:pos x="93" y="96"/>
                </a:cxn>
                <a:cxn ang="0">
                  <a:pos x="65" y="129"/>
                </a:cxn>
                <a:cxn ang="0">
                  <a:pos x="39" y="163"/>
                </a:cxn>
                <a:cxn ang="0">
                  <a:pos x="39" y="163"/>
                </a:cxn>
                <a:cxn ang="0">
                  <a:pos x="17" y="194"/>
                </a:cxn>
                <a:cxn ang="0">
                  <a:pos x="8" y="210"/>
                </a:cxn>
                <a:cxn ang="0">
                  <a:pos x="0" y="227"/>
                </a:cxn>
                <a:cxn ang="0">
                  <a:pos x="0" y="227"/>
                </a:cxn>
                <a:cxn ang="0">
                  <a:pos x="0" y="230"/>
                </a:cxn>
                <a:cxn ang="0">
                  <a:pos x="1" y="231"/>
                </a:cxn>
                <a:cxn ang="0">
                  <a:pos x="3" y="232"/>
                </a:cxn>
                <a:cxn ang="0">
                  <a:pos x="4" y="234"/>
                </a:cxn>
                <a:cxn ang="0">
                  <a:pos x="8" y="234"/>
                </a:cxn>
                <a:cxn ang="0">
                  <a:pos x="10" y="232"/>
                </a:cxn>
                <a:cxn ang="0">
                  <a:pos x="12" y="230"/>
                </a:cxn>
                <a:cxn ang="0">
                  <a:pos x="12" y="230"/>
                </a:cxn>
                <a:cxn ang="0">
                  <a:pos x="18" y="214"/>
                </a:cxn>
                <a:cxn ang="0">
                  <a:pos x="27" y="198"/>
                </a:cxn>
                <a:cxn ang="0">
                  <a:pos x="38" y="183"/>
                </a:cxn>
                <a:cxn ang="0">
                  <a:pos x="48" y="168"/>
                </a:cxn>
                <a:cxn ang="0">
                  <a:pos x="72" y="139"/>
                </a:cxn>
                <a:cxn ang="0">
                  <a:pos x="96" y="111"/>
                </a:cxn>
                <a:cxn ang="0">
                  <a:pos x="96" y="111"/>
                </a:cxn>
                <a:cxn ang="0">
                  <a:pos x="106" y="99"/>
                </a:cxn>
                <a:cxn ang="0">
                  <a:pos x="118" y="86"/>
                </a:cxn>
                <a:cxn ang="0">
                  <a:pos x="143" y="64"/>
                </a:cxn>
                <a:cxn ang="0">
                  <a:pos x="143" y="64"/>
                </a:cxn>
                <a:cxn ang="0">
                  <a:pos x="157" y="48"/>
                </a:cxn>
                <a:cxn ang="0">
                  <a:pos x="174" y="32"/>
                </a:cxn>
                <a:cxn ang="0">
                  <a:pos x="183" y="24"/>
                </a:cxn>
                <a:cxn ang="0">
                  <a:pos x="192" y="18"/>
                </a:cxn>
                <a:cxn ang="0">
                  <a:pos x="201" y="14"/>
                </a:cxn>
                <a:cxn ang="0">
                  <a:pos x="212" y="11"/>
                </a:cxn>
                <a:cxn ang="0">
                  <a:pos x="212" y="11"/>
                </a:cxn>
                <a:cxn ang="0">
                  <a:pos x="213" y="10"/>
                </a:cxn>
                <a:cxn ang="0">
                  <a:pos x="216" y="9"/>
                </a:cxn>
                <a:cxn ang="0">
                  <a:pos x="217" y="5"/>
                </a:cxn>
                <a:cxn ang="0">
                  <a:pos x="217" y="3"/>
                </a:cxn>
                <a:cxn ang="0">
                  <a:pos x="216" y="1"/>
                </a:cxn>
                <a:cxn ang="0">
                  <a:pos x="213" y="0"/>
                </a:cxn>
                <a:cxn ang="0">
                  <a:pos x="212" y="0"/>
                </a:cxn>
                <a:cxn ang="0">
                  <a:pos x="212" y="0"/>
                </a:cxn>
              </a:cxnLst>
              <a:rect l="0" t="0" r="r" b="b"/>
              <a:pathLst>
                <a:path w="217" h="234">
                  <a:moveTo>
                    <a:pt x="212" y="0"/>
                  </a:moveTo>
                  <a:lnTo>
                    <a:pt x="212" y="0"/>
                  </a:lnTo>
                  <a:lnTo>
                    <a:pt x="204" y="1"/>
                  </a:lnTo>
                  <a:lnTo>
                    <a:pt x="196" y="3"/>
                  </a:lnTo>
                  <a:lnTo>
                    <a:pt x="190" y="6"/>
                  </a:lnTo>
                  <a:lnTo>
                    <a:pt x="184" y="10"/>
                  </a:lnTo>
                  <a:lnTo>
                    <a:pt x="173" y="19"/>
                  </a:lnTo>
                  <a:lnTo>
                    <a:pt x="162" y="30"/>
                  </a:lnTo>
                  <a:lnTo>
                    <a:pt x="162" y="30"/>
                  </a:lnTo>
                  <a:lnTo>
                    <a:pt x="145" y="47"/>
                  </a:lnTo>
                  <a:lnTo>
                    <a:pt x="127" y="62"/>
                  </a:lnTo>
                  <a:lnTo>
                    <a:pt x="110" y="79"/>
                  </a:lnTo>
                  <a:lnTo>
                    <a:pt x="93" y="96"/>
                  </a:lnTo>
                  <a:lnTo>
                    <a:pt x="93" y="96"/>
                  </a:lnTo>
                  <a:lnTo>
                    <a:pt x="65" y="129"/>
                  </a:lnTo>
                  <a:lnTo>
                    <a:pt x="39" y="163"/>
                  </a:lnTo>
                  <a:lnTo>
                    <a:pt x="39" y="163"/>
                  </a:lnTo>
                  <a:lnTo>
                    <a:pt x="17" y="194"/>
                  </a:lnTo>
                  <a:lnTo>
                    <a:pt x="8" y="210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0" y="230"/>
                  </a:lnTo>
                  <a:lnTo>
                    <a:pt x="1" y="231"/>
                  </a:lnTo>
                  <a:lnTo>
                    <a:pt x="3" y="232"/>
                  </a:lnTo>
                  <a:lnTo>
                    <a:pt x="4" y="234"/>
                  </a:lnTo>
                  <a:lnTo>
                    <a:pt x="8" y="234"/>
                  </a:lnTo>
                  <a:lnTo>
                    <a:pt x="10" y="232"/>
                  </a:lnTo>
                  <a:lnTo>
                    <a:pt x="12" y="230"/>
                  </a:lnTo>
                  <a:lnTo>
                    <a:pt x="12" y="230"/>
                  </a:lnTo>
                  <a:lnTo>
                    <a:pt x="18" y="214"/>
                  </a:lnTo>
                  <a:lnTo>
                    <a:pt x="27" y="198"/>
                  </a:lnTo>
                  <a:lnTo>
                    <a:pt x="38" y="183"/>
                  </a:lnTo>
                  <a:lnTo>
                    <a:pt x="48" y="168"/>
                  </a:lnTo>
                  <a:lnTo>
                    <a:pt x="72" y="139"/>
                  </a:lnTo>
                  <a:lnTo>
                    <a:pt x="96" y="111"/>
                  </a:lnTo>
                  <a:lnTo>
                    <a:pt x="96" y="111"/>
                  </a:lnTo>
                  <a:lnTo>
                    <a:pt x="106" y="99"/>
                  </a:lnTo>
                  <a:lnTo>
                    <a:pt x="118" y="86"/>
                  </a:lnTo>
                  <a:lnTo>
                    <a:pt x="143" y="64"/>
                  </a:lnTo>
                  <a:lnTo>
                    <a:pt x="143" y="64"/>
                  </a:lnTo>
                  <a:lnTo>
                    <a:pt x="157" y="48"/>
                  </a:lnTo>
                  <a:lnTo>
                    <a:pt x="174" y="32"/>
                  </a:lnTo>
                  <a:lnTo>
                    <a:pt x="183" y="24"/>
                  </a:lnTo>
                  <a:lnTo>
                    <a:pt x="192" y="18"/>
                  </a:lnTo>
                  <a:lnTo>
                    <a:pt x="201" y="14"/>
                  </a:lnTo>
                  <a:lnTo>
                    <a:pt x="212" y="11"/>
                  </a:lnTo>
                  <a:lnTo>
                    <a:pt x="212" y="11"/>
                  </a:lnTo>
                  <a:lnTo>
                    <a:pt x="213" y="10"/>
                  </a:lnTo>
                  <a:lnTo>
                    <a:pt x="216" y="9"/>
                  </a:lnTo>
                  <a:lnTo>
                    <a:pt x="217" y="5"/>
                  </a:lnTo>
                  <a:lnTo>
                    <a:pt x="217" y="3"/>
                  </a:lnTo>
                  <a:lnTo>
                    <a:pt x="216" y="1"/>
                  </a:lnTo>
                  <a:lnTo>
                    <a:pt x="213" y="0"/>
                  </a:lnTo>
                  <a:lnTo>
                    <a:pt x="212" y="0"/>
                  </a:lnTo>
                  <a:lnTo>
                    <a:pt x="2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2" name="Freeform 886"/>
            <p:cNvSpPr/>
            <p:nvPr/>
          </p:nvSpPr>
          <p:spPr bwMode="auto">
            <a:xfrm>
              <a:off x="3252788" y="3548063"/>
              <a:ext cx="125413" cy="130175"/>
            </a:xfrm>
            <a:custGeom>
              <a:avLst/>
              <a:gdLst/>
              <a:ahLst/>
              <a:cxnLst>
                <a:cxn ang="0">
                  <a:pos x="305" y="1"/>
                </a:cxn>
                <a:cxn ang="0">
                  <a:pos x="305" y="1"/>
                </a:cxn>
                <a:cxn ang="0">
                  <a:pos x="296" y="6"/>
                </a:cxn>
                <a:cxn ang="0">
                  <a:pos x="287" y="13"/>
                </a:cxn>
                <a:cxn ang="0">
                  <a:pos x="278" y="18"/>
                </a:cxn>
                <a:cxn ang="0">
                  <a:pos x="270" y="24"/>
                </a:cxn>
                <a:cxn ang="0">
                  <a:pos x="270" y="24"/>
                </a:cxn>
                <a:cxn ang="0">
                  <a:pos x="249" y="45"/>
                </a:cxn>
                <a:cxn ang="0">
                  <a:pos x="227" y="65"/>
                </a:cxn>
                <a:cxn ang="0">
                  <a:pos x="227" y="65"/>
                </a:cxn>
                <a:cxn ang="0">
                  <a:pos x="181" y="107"/>
                </a:cxn>
                <a:cxn ang="0">
                  <a:pos x="159" y="129"/>
                </a:cxn>
                <a:cxn ang="0">
                  <a:pos x="138" y="151"/>
                </a:cxn>
                <a:cxn ang="0">
                  <a:pos x="138" y="151"/>
                </a:cxn>
                <a:cxn ang="0">
                  <a:pos x="95" y="200"/>
                </a:cxn>
                <a:cxn ang="0">
                  <a:pos x="50" y="247"/>
                </a:cxn>
                <a:cxn ang="0">
                  <a:pos x="50" y="247"/>
                </a:cxn>
                <a:cxn ang="0">
                  <a:pos x="36" y="264"/>
                </a:cxn>
                <a:cxn ang="0">
                  <a:pos x="21" y="282"/>
                </a:cxn>
                <a:cxn ang="0">
                  <a:pos x="10" y="302"/>
                </a:cxn>
                <a:cxn ang="0">
                  <a:pos x="4" y="312"/>
                </a:cxn>
                <a:cxn ang="0">
                  <a:pos x="0" y="323"/>
                </a:cxn>
                <a:cxn ang="0">
                  <a:pos x="0" y="323"/>
                </a:cxn>
                <a:cxn ang="0">
                  <a:pos x="0" y="325"/>
                </a:cxn>
                <a:cxn ang="0">
                  <a:pos x="2" y="327"/>
                </a:cxn>
                <a:cxn ang="0">
                  <a:pos x="4" y="329"/>
                </a:cxn>
                <a:cxn ang="0">
                  <a:pos x="10" y="329"/>
                </a:cxn>
                <a:cxn ang="0">
                  <a:pos x="11" y="328"/>
                </a:cxn>
                <a:cxn ang="0">
                  <a:pos x="12" y="325"/>
                </a:cxn>
                <a:cxn ang="0">
                  <a:pos x="12" y="325"/>
                </a:cxn>
                <a:cxn ang="0">
                  <a:pos x="17" y="313"/>
                </a:cxn>
                <a:cxn ang="0">
                  <a:pos x="23" y="302"/>
                </a:cxn>
                <a:cxn ang="0">
                  <a:pos x="31" y="290"/>
                </a:cxn>
                <a:cxn ang="0">
                  <a:pos x="38" y="279"/>
                </a:cxn>
                <a:cxn ang="0">
                  <a:pos x="55" y="259"/>
                </a:cxn>
                <a:cxn ang="0">
                  <a:pos x="74" y="239"/>
                </a:cxn>
                <a:cxn ang="0">
                  <a:pos x="74" y="239"/>
                </a:cxn>
                <a:cxn ang="0">
                  <a:pos x="113" y="196"/>
                </a:cxn>
                <a:cxn ang="0">
                  <a:pos x="154" y="151"/>
                </a:cxn>
                <a:cxn ang="0">
                  <a:pos x="154" y="151"/>
                </a:cxn>
                <a:cxn ang="0">
                  <a:pos x="172" y="130"/>
                </a:cxn>
                <a:cxn ang="0">
                  <a:pos x="193" y="111"/>
                </a:cxn>
                <a:cxn ang="0">
                  <a:pos x="235" y="73"/>
                </a:cxn>
                <a:cxn ang="0">
                  <a:pos x="235" y="73"/>
                </a:cxn>
                <a:cxn ang="0">
                  <a:pos x="271" y="39"/>
                </a:cxn>
                <a:cxn ang="0">
                  <a:pos x="271" y="39"/>
                </a:cxn>
                <a:cxn ang="0">
                  <a:pos x="280" y="31"/>
                </a:cxn>
                <a:cxn ang="0">
                  <a:pos x="292" y="23"/>
                </a:cxn>
                <a:cxn ang="0">
                  <a:pos x="303" y="17"/>
                </a:cxn>
                <a:cxn ang="0">
                  <a:pos x="313" y="9"/>
                </a:cxn>
                <a:cxn ang="0">
                  <a:pos x="313" y="9"/>
                </a:cxn>
                <a:cxn ang="0">
                  <a:pos x="314" y="6"/>
                </a:cxn>
                <a:cxn ang="0">
                  <a:pos x="316" y="5"/>
                </a:cxn>
                <a:cxn ang="0">
                  <a:pos x="314" y="2"/>
                </a:cxn>
                <a:cxn ang="0">
                  <a:pos x="313" y="1"/>
                </a:cxn>
                <a:cxn ang="0">
                  <a:pos x="309" y="0"/>
                </a:cxn>
                <a:cxn ang="0">
                  <a:pos x="308" y="0"/>
                </a:cxn>
                <a:cxn ang="0">
                  <a:pos x="305" y="1"/>
                </a:cxn>
                <a:cxn ang="0">
                  <a:pos x="305" y="1"/>
                </a:cxn>
              </a:cxnLst>
              <a:rect l="0" t="0" r="r" b="b"/>
              <a:pathLst>
                <a:path w="316" h="329">
                  <a:moveTo>
                    <a:pt x="305" y="1"/>
                  </a:moveTo>
                  <a:lnTo>
                    <a:pt x="305" y="1"/>
                  </a:lnTo>
                  <a:lnTo>
                    <a:pt x="296" y="6"/>
                  </a:lnTo>
                  <a:lnTo>
                    <a:pt x="287" y="13"/>
                  </a:lnTo>
                  <a:lnTo>
                    <a:pt x="278" y="18"/>
                  </a:lnTo>
                  <a:lnTo>
                    <a:pt x="270" y="24"/>
                  </a:lnTo>
                  <a:lnTo>
                    <a:pt x="270" y="24"/>
                  </a:lnTo>
                  <a:lnTo>
                    <a:pt x="249" y="45"/>
                  </a:lnTo>
                  <a:lnTo>
                    <a:pt x="227" y="65"/>
                  </a:lnTo>
                  <a:lnTo>
                    <a:pt x="227" y="65"/>
                  </a:lnTo>
                  <a:lnTo>
                    <a:pt x="181" y="107"/>
                  </a:lnTo>
                  <a:lnTo>
                    <a:pt x="159" y="129"/>
                  </a:lnTo>
                  <a:lnTo>
                    <a:pt x="138" y="151"/>
                  </a:lnTo>
                  <a:lnTo>
                    <a:pt x="138" y="151"/>
                  </a:lnTo>
                  <a:lnTo>
                    <a:pt x="95" y="200"/>
                  </a:lnTo>
                  <a:lnTo>
                    <a:pt x="50" y="247"/>
                  </a:lnTo>
                  <a:lnTo>
                    <a:pt x="50" y="247"/>
                  </a:lnTo>
                  <a:lnTo>
                    <a:pt x="36" y="264"/>
                  </a:lnTo>
                  <a:lnTo>
                    <a:pt x="21" y="282"/>
                  </a:lnTo>
                  <a:lnTo>
                    <a:pt x="10" y="302"/>
                  </a:lnTo>
                  <a:lnTo>
                    <a:pt x="4" y="312"/>
                  </a:lnTo>
                  <a:lnTo>
                    <a:pt x="0" y="323"/>
                  </a:lnTo>
                  <a:lnTo>
                    <a:pt x="0" y="323"/>
                  </a:lnTo>
                  <a:lnTo>
                    <a:pt x="0" y="325"/>
                  </a:lnTo>
                  <a:lnTo>
                    <a:pt x="2" y="327"/>
                  </a:lnTo>
                  <a:lnTo>
                    <a:pt x="4" y="329"/>
                  </a:lnTo>
                  <a:lnTo>
                    <a:pt x="10" y="329"/>
                  </a:lnTo>
                  <a:lnTo>
                    <a:pt x="11" y="328"/>
                  </a:lnTo>
                  <a:lnTo>
                    <a:pt x="12" y="325"/>
                  </a:lnTo>
                  <a:lnTo>
                    <a:pt x="12" y="325"/>
                  </a:lnTo>
                  <a:lnTo>
                    <a:pt x="17" y="313"/>
                  </a:lnTo>
                  <a:lnTo>
                    <a:pt x="23" y="302"/>
                  </a:lnTo>
                  <a:lnTo>
                    <a:pt x="31" y="290"/>
                  </a:lnTo>
                  <a:lnTo>
                    <a:pt x="38" y="279"/>
                  </a:lnTo>
                  <a:lnTo>
                    <a:pt x="55" y="259"/>
                  </a:lnTo>
                  <a:lnTo>
                    <a:pt x="74" y="239"/>
                  </a:lnTo>
                  <a:lnTo>
                    <a:pt x="74" y="239"/>
                  </a:lnTo>
                  <a:lnTo>
                    <a:pt x="113" y="196"/>
                  </a:lnTo>
                  <a:lnTo>
                    <a:pt x="154" y="151"/>
                  </a:lnTo>
                  <a:lnTo>
                    <a:pt x="154" y="151"/>
                  </a:lnTo>
                  <a:lnTo>
                    <a:pt x="172" y="130"/>
                  </a:lnTo>
                  <a:lnTo>
                    <a:pt x="193" y="111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71" y="39"/>
                  </a:lnTo>
                  <a:lnTo>
                    <a:pt x="271" y="39"/>
                  </a:lnTo>
                  <a:lnTo>
                    <a:pt x="280" y="31"/>
                  </a:lnTo>
                  <a:lnTo>
                    <a:pt x="292" y="23"/>
                  </a:lnTo>
                  <a:lnTo>
                    <a:pt x="303" y="17"/>
                  </a:lnTo>
                  <a:lnTo>
                    <a:pt x="313" y="9"/>
                  </a:lnTo>
                  <a:lnTo>
                    <a:pt x="313" y="9"/>
                  </a:lnTo>
                  <a:lnTo>
                    <a:pt x="314" y="6"/>
                  </a:lnTo>
                  <a:lnTo>
                    <a:pt x="316" y="5"/>
                  </a:lnTo>
                  <a:lnTo>
                    <a:pt x="314" y="2"/>
                  </a:lnTo>
                  <a:lnTo>
                    <a:pt x="313" y="1"/>
                  </a:lnTo>
                  <a:lnTo>
                    <a:pt x="309" y="0"/>
                  </a:lnTo>
                  <a:lnTo>
                    <a:pt x="308" y="0"/>
                  </a:lnTo>
                  <a:lnTo>
                    <a:pt x="305" y="1"/>
                  </a:lnTo>
                  <a:lnTo>
                    <a:pt x="305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3" name="Freeform 887"/>
            <p:cNvSpPr/>
            <p:nvPr/>
          </p:nvSpPr>
          <p:spPr bwMode="auto">
            <a:xfrm>
              <a:off x="3255963" y="3578226"/>
              <a:ext cx="133350" cy="146050"/>
            </a:xfrm>
            <a:custGeom>
              <a:avLst/>
              <a:gdLst/>
              <a:ahLst/>
              <a:cxnLst>
                <a:cxn ang="0">
                  <a:pos x="328" y="1"/>
                </a:cxn>
                <a:cxn ang="0">
                  <a:pos x="277" y="42"/>
                </a:cxn>
                <a:cxn ang="0">
                  <a:pos x="230" y="86"/>
                </a:cxn>
                <a:cxn ang="0">
                  <a:pos x="186" y="136"/>
                </a:cxn>
                <a:cxn ang="0">
                  <a:pos x="144" y="184"/>
                </a:cxn>
                <a:cxn ang="0">
                  <a:pos x="122" y="208"/>
                </a:cxn>
                <a:cxn ang="0">
                  <a:pos x="73" y="252"/>
                </a:cxn>
                <a:cxn ang="0">
                  <a:pos x="50" y="275"/>
                </a:cxn>
                <a:cxn ang="0">
                  <a:pos x="26" y="303"/>
                </a:cxn>
                <a:cxn ang="0">
                  <a:pos x="12" y="324"/>
                </a:cxn>
                <a:cxn ang="0">
                  <a:pos x="3" y="348"/>
                </a:cxn>
                <a:cxn ang="0">
                  <a:pos x="0" y="360"/>
                </a:cxn>
                <a:cxn ang="0">
                  <a:pos x="3" y="365"/>
                </a:cxn>
                <a:cxn ang="0">
                  <a:pos x="9" y="365"/>
                </a:cxn>
                <a:cxn ang="0">
                  <a:pos x="16" y="358"/>
                </a:cxn>
                <a:cxn ang="0">
                  <a:pos x="17" y="353"/>
                </a:cxn>
                <a:cxn ang="0">
                  <a:pos x="13" y="349"/>
                </a:cxn>
                <a:cxn ang="0">
                  <a:pos x="17" y="337"/>
                </a:cxn>
                <a:cxn ang="0">
                  <a:pos x="30" y="315"/>
                </a:cxn>
                <a:cxn ang="0">
                  <a:pos x="55" y="285"/>
                </a:cxn>
                <a:cxn ang="0">
                  <a:pos x="72" y="268"/>
                </a:cxn>
                <a:cxn ang="0">
                  <a:pos x="116" y="228"/>
                </a:cxn>
                <a:cxn ang="0">
                  <a:pos x="149" y="196"/>
                </a:cxn>
                <a:cxn ang="0">
                  <a:pos x="158" y="186"/>
                </a:cxn>
                <a:cxn ang="0">
                  <a:pos x="220" y="115"/>
                </a:cxn>
                <a:cxn ang="0">
                  <a:pos x="263" y="71"/>
                </a:cxn>
                <a:cxn ang="0">
                  <a:pos x="309" y="30"/>
                </a:cxn>
                <a:cxn ang="0">
                  <a:pos x="334" y="12"/>
                </a:cxn>
                <a:cxn ang="0">
                  <a:pos x="336" y="8"/>
                </a:cxn>
                <a:cxn ang="0">
                  <a:pos x="334" y="1"/>
                </a:cxn>
                <a:cxn ang="0">
                  <a:pos x="330" y="0"/>
                </a:cxn>
                <a:cxn ang="0">
                  <a:pos x="328" y="1"/>
                </a:cxn>
              </a:cxnLst>
              <a:rect l="0" t="0" r="r" b="b"/>
              <a:pathLst>
                <a:path w="336" h="366">
                  <a:moveTo>
                    <a:pt x="328" y="1"/>
                  </a:moveTo>
                  <a:lnTo>
                    <a:pt x="328" y="1"/>
                  </a:lnTo>
                  <a:lnTo>
                    <a:pt x="302" y="21"/>
                  </a:lnTo>
                  <a:lnTo>
                    <a:pt x="277" y="42"/>
                  </a:lnTo>
                  <a:lnTo>
                    <a:pt x="252" y="64"/>
                  </a:lnTo>
                  <a:lnTo>
                    <a:pt x="230" y="86"/>
                  </a:lnTo>
                  <a:lnTo>
                    <a:pt x="208" y="111"/>
                  </a:lnTo>
                  <a:lnTo>
                    <a:pt x="186" y="136"/>
                  </a:lnTo>
                  <a:lnTo>
                    <a:pt x="144" y="184"/>
                  </a:lnTo>
                  <a:lnTo>
                    <a:pt x="144" y="184"/>
                  </a:lnTo>
                  <a:lnTo>
                    <a:pt x="133" y="198"/>
                  </a:lnTo>
                  <a:lnTo>
                    <a:pt x="122" y="208"/>
                  </a:lnTo>
                  <a:lnTo>
                    <a:pt x="98" y="230"/>
                  </a:lnTo>
                  <a:lnTo>
                    <a:pt x="73" y="252"/>
                  </a:lnTo>
                  <a:lnTo>
                    <a:pt x="50" y="275"/>
                  </a:lnTo>
                  <a:lnTo>
                    <a:pt x="50" y="275"/>
                  </a:lnTo>
                  <a:lnTo>
                    <a:pt x="34" y="293"/>
                  </a:lnTo>
                  <a:lnTo>
                    <a:pt x="26" y="303"/>
                  </a:lnTo>
                  <a:lnTo>
                    <a:pt x="18" y="314"/>
                  </a:lnTo>
                  <a:lnTo>
                    <a:pt x="12" y="324"/>
                  </a:lnTo>
                  <a:lnTo>
                    <a:pt x="7" y="336"/>
                  </a:lnTo>
                  <a:lnTo>
                    <a:pt x="3" y="348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0" y="364"/>
                  </a:lnTo>
                  <a:lnTo>
                    <a:pt x="3" y="365"/>
                  </a:lnTo>
                  <a:lnTo>
                    <a:pt x="7" y="366"/>
                  </a:lnTo>
                  <a:lnTo>
                    <a:pt x="9" y="365"/>
                  </a:lnTo>
                  <a:lnTo>
                    <a:pt x="16" y="358"/>
                  </a:lnTo>
                  <a:lnTo>
                    <a:pt x="16" y="358"/>
                  </a:lnTo>
                  <a:lnTo>
                    <a:pt x="17" y="356"/>
                  </a:lnTo>
                  <a:lnTo>
                    <a:pt x="17" y="353"/>
                  </a:lnTo>
                  <a:lnTo>
                    <a:pt x="16" y="352"/>
                  </a:lnTo>
                  <a:lnTo>
                    <a:pt x="13" y="349"/>
                  </a:lnTo>
                  <a:lnTo>
                    <a:pt x="13" y="349"/>
                  </a:lnTo>
                  <a:lnTo>
                    <a:pt x="17" y="337"/>
                  </a:lnTo>
                  <a:lnTo>
                    <a:pt x="24" y="327"/>
                  </a:lnTo>
                  <a:lnTo>
                    <a:pt x="30" y="315"/>
                  </a:lnTo>
                  <a:lnTo>
                    <a:pt x="38" y="305"/>
                  </a:lnTo>
                  <a:lnTo>
                    <a:pt x="55" y="285"/>
                  </a:lnTo>
                  <a:lnTo>
                    <a:pt x="72" y="268"/>
                  </a:lnTo>
                  <a:lnTo>
                    <a:pt x="72" y="268"/>
                  </a:lnTo>
                  <a:lnTo>
                    <a:pt x="94" y="247"/>
                  </a:lnTo>
                  <a:lnTo>
                    <a:pt x="116" y="228"/>
                  </a:lnTo>
                  <a:lnTo>
                    <a:pt x="139" y="207"/>
                  </a:lnTo>
                  <a:lnTo>
                    <a:pt x="149" y="196"/>
                  </a:lnTo>
                  <a:lnTo>
                    <a:pt x="158" y="186"/>
                  </a:lnTo>
                  <a:lnTo>
                    <a:pt x="158" y="186"/>
                  </a:lnTo>
                  <a:lnTo>
                    <a:pt x="199" y="139"/>
                  </a:lnTo>
                  <a:lnTo>
                    <a:pt x="220" y="115"/>
                  </a:lnTo>
                  <a:lnTo>
                    <a:pt x="241" y="93"/>
                  </a:lnTo>
                  <a:lnTo>
                    <a:pt x="263" y="71"/>
                  </a:lnTo>
                  <a:lnTo>
                    <a:pt x="285" y="50"/>
                  </a:lnTo>
                  <a:lnTo>
                    <a:pt x="309" y="30"/>
                  </a:lnTo>
                  <a:lnTo>
                    <a:pt x="334" y="12"/>
                  </a:lnTo>
                  <a:lnTo>
                    <a:pt x="334" y="12"/>
                  </a:lnTo>
                  <a:lnTo>
                    <a:pt x="335" y="9"/>
                  </a:lnTo>
                  <a:lnTo>
                    <a:pt x="336" y="8"/>
                  </a:lnTo>
                  <a:lnTo>
                    <a:pt x="335" y="3"/>
                  </a:lnTo>
                  <a:lnTo>
                    <a:pt x="334" y="1"/>
                  </a:lnTo>
                  <a:lnTo>
                    <a:pt x="332" y="0"/>
                  </a:lnTo>
                  <a:lnTo>
                    <a:pt x="330" y="0"/>
                  </a:lnTo>
                  <a:lnTo>
                    <a:pt x="328" y="1"/>
                  </a:lnTo>
                  <a:lnTo>
                    <a:pt x="328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4" name="Freeform 888"/>
            <p:cNvSpPr/>
            <p:nvPr/>
          </p:nvSpPr>
          <p:spPr bwMode="auto">
            <a:xfrm>
              <a:off x="3267076" y="3592513"/>
              <a:ext cx="152400" cy="169863"/>
            </a:xfrm>
            <a:custGeom>
              <a:avLst/>
              <a:gdLst/>
              <a:ahLst/>
              <a:cxnLst>
                <a:cxn ang="0">
                  <a:pos x="371" y="2"/>
                </a:cxn>
                <a:cxn ang="0">
                  <a:pos x="371" y="2"/>
                </a:cxn>
                <a:cxn ang="0">
                  <a:pos x="319" y="51"/>
                </a:cxn>
                <a:cxn ang="0">
                  <a:pos x="293" y="76"/>
                </a:cxn>
                <a:cxn ang="0">
                  <a:pos x="267" y="100"/>
                </a:cxn>
                <a:cxn ang="0">
                  <a:pos x="267" y="100"/>
                </a:cxn>
                <a:cxn ang="0">
                  <a:pos x="212" y="147"/>
                </a:cxn>
                <a:cxn ang="0">
                  <a:pos x="186" y="172"/>
                </a:cxn>
                <a:cxn ang="0">
                  <a:pos x="161" y="199"/>
                </a:cxn>
                <a:cxn ang="0">
                  <a:pos x="161" y="199"/>
                </a:cxn>
                <a:cxn ang="0">
                  <a:pos x="149" y="212"/>
                </a:cxn>
                <a:cxn ang="0">
                  <a:pos x="138" y="228"/>
                </a:cxn>
                <a:cxn ang="0">
                  <a:pos x="119" y="258"/>
                </a:cxn>
                <a:cxn ang="0">
                  <a:pos x="99" y="289"/>
                </a:cxn>
                <a:cxn ang="0">
                  <a:pos x="81" y="321"/>
                </a:cxn>
                <a:cxn ang="0">
                  <a:pos x="81" y="321"/>
                </a:cxn>
                <a:cxn ang="0">
                  <a:pos x="63" y="346"/>
                </a:cxn>
                <a:cxn ang="0">
                  <a:pos x="46" y="372"/>
                </a:cxn>
                <a:cxn ang="0">
                  <a:pos x="46" y="372"/>
                </a:cxn>
                <a:cxn ang="0">
                  <a:pos x="38" y="385"/>
                </a:cxn>
                <a:cxn ang="0">
                  <a:pos x="29" y="399"/>
                </a:cxn>
                <a:cxn ang="0">
                  <a:pos x="22" y="406"/>
                </a:cxn>
                <a:cxn ang="0">
                  <a:pos x="17" y="411"/>
                </a:cxn>
                <a:cxn ang="0">
                  <a:pos x="10" y="415"/>
                </a:cxn>
                <a:cxn ang="0">
                  <a:pos x="4" y="416"/>
                </a:cxn>
                <a:cxn ang="0">
                  <a:pos x="4" y="416"/>
                </a:cxn>
                <a:cxn ang="0">
                  <a:pos x="1" y="418"/>
                </a:cxn>
                <a:cxn ang="0">
                  <a:pos x="0" y="419"/>
                </a:cxn>
                <a:cxn ang="0">
                  <a:pos x="0" y="421"/>
                </a:cxn>
                <a:cxn ang="0">
                  <a:pos x="0" y="423"/>
                </a:cxn>
                <a:cxn ang="0">
                  <a:pos x="2" y="427"/>
                </a:cxn>
                <a:cxn ang="0">
                  <a:pos x="4" y="428"/>
                </a:cxn>
                <a:cxn ang="0">
                  <a:pos x="6" y="428"/>
                </a:cxn>
                <a:cxn ang="0">
                  <a:pos x="6" y="428"/>
                </a:cxn>
                <a:cxn ang="0">
                  <a:pos x="15" y="425"/>
                </a:cxn>
                <a:cxn ang="0">
                  <a:pos x="25" y="419"/>
                </a:cxn>
                <a:cxn ang="0">
                  <a:pos x="31" y="412"/>
                </a:cxn>
                <a:cxn ang="0">
                  <a:pos x="39" y="403"/>
                </a:cxn>
                <a:cxn ang="0">
                  <a:pos x="51" y="385"/>
                </a:cxn>
                <a:cxn ang="0">
                  <a:pos x="61" y="368"/>
                </a:cxn>
                <a:cxn ang="0">
                  <a:pos x="61" y="368"/>
                </a:cxn>
                <a:cxn ang="0">
                  <a:pos x="153" y="229"/>
                </a:cxn>
                <a:cxn ang="0">
                  <a:pos x="153" y="229"/>
                </a:cxn>
                <a:cxn ang="0">
                  <a:pos x="163" y="212"/>
                </a:cxn>
                <a:cxn ang="0">
                  <a:pos x="176" y="197"/>
                </a:cxn>
                <a:cxn ang="0">
                  <a:pos x="191" y="182"/>
                </a:cxn>
                <a:cxn ang="0">
                  <a:pos x="205" y="168"/>
                </a:cxn>
                <a:cxn ang="0">
                  <a:pos x="235" y="140"/>
                </a:cxn>
                <a:cxn ang="0">
                  <a:pos x="267" y="114"/>
                </a:cxn>
                <a:cxn ang="0">
                  <a:pos x="267" y="114"/>
                </a:cxn>
                <a:cxn ang="0">
                  <a:pos x="295" y="89"/>
                </a:cxn>
                <a:cxn ang="0">
                  <a:pos x="324" y="63"/>
                </a:cxn>
                <a:cxn ang="0">
                  <a:pos x="380" y="10"/>
                </a:cxn>
                <a:cxn ang="0">
                  <a:pos x="380" y="10"/>
                </a:cxn>
                <a:cxn ang="0">
                  <a:pos x="382" y="8"/>
                </a:cxn>
                <a:cxn ang="0">
                  <a:pos x="382" y="6"/>
                </a:cxn>
                <a:cxn ang="0">
                  <a:pos x="380" y="2"/>
                </a:cxn>
                <a:cxn ang="0">
                  <a:pos x="377" y="0"/>
                </a:cxn>
                <a:cxn ang="0">
                  <a:pos x="374" y="0"/>
                </a:cxn>
                <a:cxn ang="0">
                  <a:pos x="371" y="2"/>
                </a:cxn>
                <a:cxn ang="0">
                  <a:pos x="371" y="2"/>
                </a:cxn>
              </a:cxnLst>
              <a:rect l="0" t="0" r="r" b="b"/>
              <a:pathLst>
                <a:path w="382" h="428">
                  <a:moveTo>
                    <a:pt x="371" y="2"/>
                  </a:moveTo>
                  <a:lnTo>
                    <a:pt x="371" y="2"/>
                  </a:lnTo>
                  <a:lnTo>
                    <a:pt x="319" y="51"/>
                  </a:lnTo>
                  <a:lnTo>
                    <a:pt x="293" y="76"/>
                  </a:lnTo>
                  <a:lnTo>
                    <a:pt x="267" y="100"/>
                  </a:lnTo>
                  <a:lnTo>
                    <a:pt x="267" y="100"/>
                  </a:lnTo>
                  <a:lnTo>
                    <a:pt x="212" y="147"/>
                  </a:lnTo>
                  <a:lnTo>
                    <a:pt x="186" y="172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49" y="212"/>
                  </a:lnTo>
                  <a:lnTo>
                    <a:pt x="138" y="228"/>
                  </a:lnTo>
                  <a:lnTo>
                    <a:pt x="119" y="258"/>
                  </a:lnTo>
                  <a:lnTo>
                    <a:pt x="99" y="289"/>
                  </a:lnTo>
                  <a:lnTo>
                    <a:pt x="81" y="321"/>
                  </a:lnTo>
                  <a:lnTo>
                    <a:pt x="81" y="321"/>
                  </a:lnTo>
                  <a:lnTo>
                    <a:pt x="63" y="346"/>
                  </a:lnTo>
                  <a:lnTo>
                    <a:pt x="46" y="372"/>
                  </a:lnTo>
                  <a:lnTo>
                    <a:pt x="46" y="372"/>
                  </a:lnTo>
                  <a:lnTo>
                    <a:pt x="38" y="385"/>
                  </a:lnTo>
                  <a:lnTo>
                    <a:pt x="29" y="399"/>
                  </a:lnTo>
                  <a:lnTo>
                    <a:pt x="22" y="406"/>
                  </a:lnTo>
                  <a:lnTo>
                    <a:pt x="17" y="411"/>
                  </a:lnTo>
                  <a:lnTo>
                    <a:pt x="10" y="415"/>
                  </a:lnTo>
                  <a:lnTo>
                    <a:pt x="4" y="416"/>
                  </a:lnTo>
                  <a:lnTo>
                    <a:pt x="4" y="416"/>
                  </a:lnTo>
                  <a:lnTo>
                    <a:pt x="1" y="418"/>
                  </a:lnTo>
                  <a:lnTo>
                    <a:pt x="0" y="419"/>
                  </a:lnTo>
                  <a:lnTo>
                    <a:pt x="0" y="421"/>
                  </a:lnTo>
                  <a:lnTo>
                    <a:pt x="0" y="423"/>
                  </a:lnTo>
                  <a:lnTo>
                    <a:pt x="2" y="427"/>
                  </a:lnTo>
                  <a:lnTo>
                    <a:pt x="4" y="428"/>
                  </a:lnTo>
                  <a:lnTo>
                    <a:pt x="6" y="428"/>
                  </a:lnTo>
                  <a:lnTo>
                    <a:pt x="6" y="428"/>
                  </a:lnTo>
                  <a:lnTo>
                    <a:pt x="15" y="425"/>
                  </a:lnTo>
                  <a:lnTo>
                    <a:pt x="25" y="419"/>
                  </a:lnTo>
                  <a:lnTo>
                    <a:pt x="31" y="412"/>
                  </a:lnTo>
                  <a:lnTo>
                    <a:pt x="39" y="403"/>
                  </a:lnTo>
                  <a:lnTo>
                    <a:pt x="51" y="385"/>
                  </a:lnTo>
                  <a:lnTo>
                    <a:pt x="61" y="368"/>
                  </a:lnTo>
                  <a:lnTo>
                    <a:pt x="61" y="368"/>
                  </a:lnTo>
                  <a:lnTo>
                    <a:pt x="153" y="229"/>
                  </a:lnTo>
                  <a:lnTo>
                    <a:pt x="153" y="229"/>
                  </a:lnTo>
                  <a:lnTo>
                    <a:pt x="163" y="212"/>
                  </a:lnTo>
                  <a:lnTo>
                    <a:pt x="176" y="197"/>
                  </a:lnTo>
                  <a:lnTo>
                    <a:pt x="191" y="182"/>
                  </a:lnTo>
                  <a:lnTo>
                    <a:pt x="205" y="168"/>
                  </a:lnTo>
                  <a:lnTo>
                    <a:pt x="235" y="140"/>
                  </a:lnTo>
                  <a:lnTo>
                    <a:pt x="267" y="114"/>
                  </a:lnTo>
                  <a:lnTo>
                    <a:pt x="267" y="114"/>
                  </a:lnTo>
                  <a:lnTo>
                    <a:pt x="295" y="89"/>
                  </a:lnTo>
                  <a:lnTo>
                    <a:pt x="324" y="63"/>
                  </a:lnTo>
                  <a:lnTo>
                    <a:pt x="380" y="10"/>
                  </a:lnTo>
                  <a:lnTo>
                    <a:pt x="380" y="10"/>
                  </a:lnTo>
                  <a:lnTo>
                    <a:pt x="382" y="8"/>
                  </a:lnTo>
                  <a:lnTo>
                    <a:pt x="382" y="6"/>
                  </a:lnTo>
                  <a:lnTo>
                    <a:pt x="380" y="2"/>
                  </a:lnTo>
                  <a:lnTo>
                    <a:pt x="377" y="0"/>
                  </a:lnTo>
                  <a:lnTo>
                    <a:pt x="374" y="0"/>
                  </a:lnTo>
                  <a:lnTo>
                    <a:pt x="371" y="2"/>
                  </a:lnTo>
                  <a:lnTo>
                    <a:pt x="37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5" name="Freeform 889"/>
            <p:cNvSpPr/>
            <p:nvPr/>
          </p:nvSpPr>
          <p:spPr bwMode="auto">
            <a:xfrm>
              <a:off x="3327401" y="3587751"/>
              <a:ext cx="139700" cy="176213"/>
            </a:xfrm>
            <a:custGeom>
              <a:avLst/>
              <a:gdLst/>
              <a:ahLst/>
              <a:cxnLst>
                <a:cxn ang="0">
                  <a:pos x="340" y="1"/>
                </a:cxn>
                <a:cxn ang="0">
                  <a:pos x="323" y="15"/>
                </a:cxn>
                <a:cxn ang="0">
                  <a:pos x="310" y="34"/>
                </a:cxn>
                <a:cxn ang="0">
                  <a:pos x="298" y="49"/>
                </a:cxn>
                <a:cxn ang="0">
                  <a:pos x="264" y="94"/>
                </a:cxn>
                <a:cxn ang="0">
                  <a:pos x="214" y="162"/>
                </a:cxn>
                <a:cxn ang="0">
                  <a:pos x="161" y="227"/>
                </a:cxn>
                <a:cxn ang="0">
                  <a:pos x="110" y="285"/>
                </a:cxn>
                <a:cxn ang="0">
                  <a:pos x="74" y="329"/>
                </a:cxn>
                <a:cxn ang="0">
                  <a:pos x="64" y="345"/>
                </a:cxn>
                <a:cxn ang="0">
                  <a:pos x="25" y="405"/>
                </a:cxn>
                <a:cxn ang="0">
                  <a:pos x="9" y="421"/>
                </a:cxn>
                <a:cxn ang="0">
                  <a:pos x="2" y="429"/>
                </a:cxn>
                <a:cxn ang="0">
                  <a:pos x="0" y="439"/>
                </a:cxn>
                <a:cxn ang="0">
                  <a:pos x="1" y="442"/>
                </a:cxn>
                <a:cxn ang="0">
                  <a:pos x="6" y="444"/>
                </a:cxn>
                <a:cxn ang="0">
                  <a:pos x="12" y="442"/>
                </a:cxn>
                <a:cxn ang="0">
                  <a:pos x="12" y="439"/>
                </a:cxn>
                <a:cxn ang="0">
                  <a:pos x="16" y="431"/>
                </a:cxn>
                <a:cxn ang="0">
                  <a:pos x="33" y="412"/>
                </a:cxn>
                <a:cxn ang="0">
                  <a:pos x="40" y="402"/>
                </a:cxn>
                <a:cxn ang="0">
                  <a:pos x="65" y="363"/>
                </a:cxn>
                <a:cxn ang="0">
                  <a:pos x="74" y="350"/>
                </a:cxn>
                <a:cxn ang="0">
                  <a:pos x="123" y="289"/>
                </a:cxn>
                <a:cxn ang="0">
                  <a:pos x="175" y="227"/>
                </a:cxn>
                <a:cxn ang="0">
                  <a:pos x="217" y="176"/>
                </a:cxn>
                <a:cxn ang="0">
                  <a:pos x="256" y="124"/>
                </a:cxn>
                <a:cxn ang="0">
                  <a:pos x="301" y="65"/>
                </a:cxn>
                <a:cxn ang="0">
                  <a:pos x="311" y="51"/>
                </a:cxn>
                <a:cxn ang="0">
                  <a:pos x="327" y="28"/>
                </a:cxn>
                <a:cxn ang="0">
                  <a:pos x="339" y="15"/>
                </a:cxn>
                <a:cxn ang="0">
                  <a:pos x="345" y="10"/>
                </a:cxn>
                <a:cxn ang="0">
                  <a:pos x="349" y="6"/>
                </a:cxn>
                <a:cxn ang="0">
                  <a:pos x="344" y="0"/>
                </a:cxn>
                <a:cxn ang="0">
                  <a:pos x="340" y="1"/>
                </a:cxn>
              </a:cxnLst>
              <a:rect l="0" t="0" r="r" b="b"/>
              <a:pathLst>
                <a:path w="349" h="444">
                  <a:moveTo>
                    <a:pt x="340" y="1"/>
                  </a:moveTo>
                  <a:lnTo>
                    <a:pt x="340" y="1"/>
                  </a:lnTo>
                  <a:lnTo>
                    <a:pt x="329" y="7"/>
                  </a:lnTo>
                  <a:lnTo>
                    <a:pt x="323" y="15"/>
                  </a:lnTo>
                  <a:lnTo>
                    <a:pt x="316" y="23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298" y="49"/>
                  </a:lnTo>
                  <a:lnTo>
                    <a:pt x="286" y="64"/>
                  </a:lnTo>
                  <a:lnTo>
                    <a:pt x="264" y="94"/>
                  </a:lnTo>
                  <a:lnTo>
                    <a:pt x="264" y="94"/>
                  </a:lnTo>
                  <a:lnTo>
                    <a:pt x="214" y="162"/>
                  </a:lnTo>
                  <a:lnTo>
                    <a:pt x="188" y="194"/>
                  </a:lnTo>
                  <a:lnTo>
                    <a:pt x="161" y="227"/>
                  </a:lnTo>
                  <a:lnTo>
                    <a:pt x="161" y="227"/>
                  </a:lnTo>
                  <a:lnTo>
                    <a:pt x="110" y="285"/>
                  </a:lnTo>
                  <a:lnTo>
                    <a:pt x="86" y="313"/>
                  </a:lnTo>
                  <a:lnTo>
                    <a:pt x="74" y="329"/>
                  </a:lnTo>
                  <a:lnTo>
                    <a:pt x="64" y="345"/>
                  </a:lnTo>
                  <a:lnTo>
                    <a:pt x="64" y="345"/>
                  </a:lnTo>
                  <a:lnTo>
                    <a:pt x="25" y="405"/>
                  </a:lnTo>
                  <a:lnTo>
                    <a:pt x="25" y="405"/>
                  </a:lnTo>
                  <a:lnTo>
                    <a:pt x="18" y="413"/>
                  </a:lnTo>
                  <a:lnTo>
                    <a:pt x="9" y="421"/>
                  </a:lnTo>
                  <a:lnTo>
                    <a:pt x="6" y="425"/>
                  </a:lnTo>
                  <a:lnTo>
                    <a:pt x="2" y="429"/>
                  </a:lnTo>
                  <a:lnTo>
                    <a:pt x="1" y="434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2"/>
                  </a:lnTo>
                  <a:lnTo>
                    <a:pt x="2" y="443"/>
                  </a:lnTo>
                  <a:lnTo>
                    <a:pt x="6" y="444"/>
                  </a:lnTo>
                  <a:lnTo>
                    <a:pt x="10" y="443"/>
                  </a:lnTo>
                  <a:lnTo>
                    <a:pt x="12" y="442"/>
                  </a:lnTo>
                  <a:lnTo>
                    <a:pt x="12" y="439"/>
                  </a:lnTo>
                  <a:lnTo>
                    <a:pt x="12" y="439"/>
                  </a:lnTo>
                  <a:lnTo>
                    <a:pt x="13" y="435"/>
                  </a:lnTo>
                  <a:lnTo>
                    <a:pt x="16" y="431"/>
                  </a:lnTo>
                  <a:lnTo>
                    <a:pt x="23" y="421"/>
                  </a:lnTo>
                  <a:lnTo>
                    <a:pt x="33" y="412"/>
                  </a:lnTo>
                  <a:lnTo>
                    <a:pt x="40" y="402"/>
                  </a:lnTo>
                  <a:lnTo>
                    <a:pt x="40" y="402"/>
                  </a:lnTo>
                  <a:lnTo>
                    <a:pt x="56" y="376"/>
                  </a:lnTo>
                  <a:lnTo>
                    <a:pt x="65" y="363"/>
                  </a:lnTo>
                  <a:lnTo>
                    <a:pt x="74" y="350"/>
                  </a:lnTo>
                  <a:lnTo>
                    <a:pt x="74" y="350"/>
                  </a:lnTo>
                  <a:lnTo>
                    <a:pt x="98" y="319"/>
                  </a:lnTo>
                  <a:lnTo>
                    <a:pt x="123" y="289"/>
                  </a:lnTo>
                  <a:lnTo>
                    <a:pt x="175" y="227"/>
                  </a:lnTo>
                  <a:lnTo>
                    <a:pt x="175" y="227"/>
                  </a:lnTo>
                  <a:lnTo>
                    <a:pt x="196" y="202"/>
                  </a:lnTo>
                  <a:lnTo>
                    <a:pt x="217" y="176"/>
                  </a:lnTo>
                  <a:lnTo>
                    <a:pt x="256" y="124"/>
                  </a:lnTo>
                  <a:lnTo>
                    <a:pt x="256" y="124"/>
                  </a:lnTo>
                  <a:lnTo>
                    <a:pt x="278" y="94"/>
                  </a:lnTo>
                  <a:lnTo>
                    <a:pt x="301" y="65"/>
                  </a:lnTo>
                  <a:lnTo>
                    <a:pt x="301" y="65"/>
                  </a:lnTo>
                  <a:lnTo>
                    <a:pt x="311" y="51"/>
                  </a:lnTo>
                  <a:lnTo>
                    <a:pt x="322" y="35"/>
                  </a:lnTo>
                  <a:lnTo>
                    <a:pt x="327" y="28"/>
                  </a:lnTo>
                  <a:lnTo>
                    <a:pt x="332" y="21"/>
                  </a:lnTo>
                  <a:lnTo>
                    <a:pt x="339" y="15"/>
                  </a:lnTo>
                  <a:lnTo>
                    <a:pt x="345" y="10"/>
                  </a:lnTo>
                  <a:lnTo>
                    <a:pt x="345" y="10"/>
                  </a:lnTo>
                  <a:lnTo>
                    <a:pt x="348" y="9"/>
                  </a:lnTo>
                  <a:lnTo>
                    <a:pt x="349" y="6"/>
                  </a:lnTo>
                  <a:lnTo>
                    <a:pt x="348" y="2"/>
                  </a:lnTo>
                  <a:lnTo>
                    <a:pt x="344" y="0"/>
                  </a:lnTo>
                  <a:lnTo>
                    <a:pt x="343" y="0"/>
                  </a:lnTo>
                  <a:lnTo>
                    <a:pt x="340" y="1"/>
                  </a:lnTo>
                  <a:lnTo>
                    <a:pt x="34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6" name="Freeform 890"/>
            <p:cNvSpPr/>
            <p:nvPr/>
          </p:nvSpPr>
          <p:spPr bwMode="auto">
            <a:xfrm>
              <a:off x="3362326" y="3660776"/>
              <a:ext cx="88900" cy="106363"/>
            </a:xfrm>
            <a:custGeom>
              <a:avLst/>
              <a:gdLst/>
              <a:ahLst/>
              <a:cxnLst>
                <a:cxn ang="0">
                  <a:pos x="213" y="1"/>
                </a:cxn>
                <a:cxn ang="0">
                  <a:pos x="213" y="1"/>
                </a:cxn>
                <a:cxn ang="0">
                  <a:pos x="185" y="31"/>
                </a:cxn>
                <a:cxn ang="0">
                  <a:pos x="156" y="62"/>
                </a:cxn>
                <a:cxn ang="0">
                  <a:pos x="128" y="94"/>
                </a:cxn>
                <a:cxn ang="0">
                  <a:pos x="102" y="127"/>
                </a:cxn>
                <a:cxn ang="0">
                  <a:pos x="102" y="127"/>
                </a:cxn>
                <a:cxn ang="0">
                  <a:pos x="75" y="163"/>
                </a:cxn>
                <a:cxn ang="0">
                  <a:pos x="47" y="201"/>
                </a:cxn>
                <a:cxn ang="0">
                  <a:pos x="47" y="201"/>
                </a:cxn>
                <a:cxn ang="0">
                  <a:pos x="35" y="215"/>
                </a:cxn>
                <a:cxn ang="0">
                  <a:pos x="22" y="229"/>
                </a:cxn>
                <a:cxn ang="0">
                  <a:pos x="11" y="243"/>
                </a:cxn>
                <a:cxn ang="0">
                  <a:pos x="0" y="259"/>
                </a:cxn>
                <a:cxn ang="0">
                  <a:pos x="0" y="259"/>
                </a:cxn>
                <a:cxn ang="0">
                  <a:pos x="0" y="261"/>
                </a:cxn>
                <a:cxn ang="0">
                  <a:pos x="0" y="264"/>
                </a:cxn>
                <a:cxn ang="0">
                  <a:pos x="3" y="266"/>
                </a:cxn>
                <a:cxn ang="0">
                  <a:pos x="7" y="268"/>
                </a:cxn>
                <a:cxn ang="0">
                  <a:pos x="9" y="266"/>
                </a:cxn>
                <a:cxn ang="0">
                  <a:pos x="11" y="265"/>
                </a:cxn>
                <a:cxn ang="0">
                  <a:pos x="11" y="265"/>
                </a:cxn>
                <a:cxn ang="0">
                  <a:pos x="16" y="256"/>
                </a:cxn>
                <a:cxn ang="0">
                  <a:pos x="22" y="247"/>
                </a:cxn>
                <a:cxn ang="0">
                  <a:pos x="34" y="231"/>
                </a:cxn>
                <a:cxn ang="0">
                  <a:pos x="49" y="217"/>
                </a:cxn>
                <a:cxn ang="0">
                  <a:pos x="62" y="201"/>
                </a:cxn>
                <a:cxn ang="0">
                  <a:pos x="62" y="201"/>
                </a:cxn>
                <a:cxn ang="0">
                  <a:pos x="84" y="171"/>
                </a:cxn>
                <a:cxn ang="0">
                  <a:pos x="106" y="141"/>
                </a:cxn>
                <a:cxn ang="0">
                  <a:pos x="106" y="141"/>
                </a:cxn>
                <a:cxn ang="0">
                  <a:pos x="132" y="107"/>
                </a:cxn>
                <a:cxn ang="0">
                  <a:pos x="161" y="73"/>
                </a:cxn>
                <a:cxn ang="0">
                  <a:pos x="191" y="40"/>
                </a:cxn>
                <a:cxn ang="0">
                  <a:pos x="221" y="9"/>
                </a:cxn>
                <a:cxn ang="0">
                  <a:pos x="221" y="9"/>
                </a:cxn>
                <a:cxn ang="0">
                  <a:pos x="223" y="8"/>
                </a:cxn>
                <a:cxn ang="0">
                  <a:pos x="223" y="5"/>
                </a:cxn>
                <a:cxn ang="0">
                  <a:pos x="221" y="1"/>
                </a:cxn>
                <a:cxn ang="0">
                  <a:pos x="217" y="0"/>
                </a:cxn>
                <a:cxn ang="0">
                  <a:pos x="215" y="0"/>
                </a:cxn>
                <a:cxn ang="0">
                  <a:pos x="213" y="1"/>
                </a:cxn>
                <a:cxn ang="0">
                  <a:pos x="213" y="1"/>
                </a:cxn>
              </a:cxnLst>
              <a:rect l="0" t="0" r="r" b="b"/>
              <a:pathLst>
                <a:path w="223" h="268">
                  <a:moveTo>
                    <a:pt x="213" y="1"/>
                  </a:moveTo>
                  <a:lnTo>
                    <a:pt x="213" y="1"/>
                  </a:lnTo>
                  <a:lnTo>
                    <a:pt x="185" y="31"/>
                  </a:lnTo>
                  <a:lnTo>
                    <a:pt x="156" y="62"/>
                  </a:lnTo>
                  <a:lnTo>
                    <a:pt x="128" y="94"/>
                  </a:lnTo>
                  <a:lnTo>
                    <a:pt x="102" y="127"/>
                  </a:lnTo>
                  <a:lnTo>
                    <a:pt x="102" y="127"/>
                  </a:lnTo>
                  <a:lnTo>
                    <a:pt x="75" y="163"/>
                  </a:lnTo>
                  <a:lnTo>
                    <a:pt x="47" y="201"/>
                  </a:lnTo>
                  <a:lnTo>
                    <a:pt x="47" y="201"/>
                  </a:lnTo>
                  <a:lnTo>
                    <a:pt x="35" y="215"/>
                  </a:lnTo>
                  <a:lnTo>
                    <a:pt x="22" y="229"/>
                  </a:lnTo>
                  <a:lnTo>
                    <a:pt x="11" y="243"/>
                  </a:lnTo>
                  <a:lnTo>
                    <a:pt x="0" y="259"/>
                  </a:lnTo>
                  <a:lnTo>
                    <a:pt x="0" y="259"/>
                  </a:lnTo>
                  <a:lnTo>
                    <a:pt x="0" y="261"/>
                  </a:lnTo>
                  <a:lnTo>
                    <a:pt x="0" y="264"/>
                  </a:lnTo>
                  <a:lnTo>
                    <a:pt x="3" y="266"/>
                  </a:lnTo>
                  <a:lnTo>
                    <a:pt x="7" y="268"/>
                  </a:lnTo>
                  <a:lnTo>
                    <a:pt x="9" y="266"/>
                  </a:lnTo>
                  <a:lnTo>
                    <a:pt x="11" y="265"/>
                  </a:lnTo>
                  <a:lnTo>
                    <a:pt x="11" y="265"/>
                  </a:lnTo>
                  <a:lnTo>
                    <a:pt x="16" y="256"/>
                  </a:lnTo>
                  <a:lnTo>
                    <a:pt x="22" y="247"/>
                  </a:lnTo>
                  <a:lnTo>
                    <a:pt x="34" y="231"/>
                  </a:lnTo>
                  <a:lnTo>
                    <a:pt x="49" y="217"/>
                  </a:lnTo>
                  <a:lnTo>
                    <a:pt x="62" y="201"/>
                  </a:lnTo>
                  <a:lnTo>
                    <a:pt x="62" y="201"/>
                  </a:lnTo>
                  <a:lnTo>
                    <a:pt x="84" y="171"/>
                  </a:lnTo>
                  <a:lnTo>
                    <a:pt x="106" y="141"/>
                  </a:lnTo>
                  <a:lnTo>
                    <a:pt x="106" y="141"/>
                  </a:lnTo>
                  <a:lnTo>
                    <a:pt x="132" y="107"/>
                  </a:lnTo>
                  <a:lnTo>
                    <a:pt x="161" y="73"/>
                  </a:lnTo>
                  <a:lnTo>
                    <a:pt x="191" y="40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23" y="8"/>
                  </a:lnTo>
                  <a:lnTo>
                    <a:pt x="223" y="5"/>
                  </a:lnTo>
                  <a:lnTo>
                    <a:pt x="221" y="1"/>
                  </a:lnTo>
                  <a:lnTo>
                    <a:pt x="217" y="0"/>
                  </a:lnTo>
                  <a:lnTo>
                    <a:pt x="215" y="0"/>
                  </a:lnTo>
                  <a:lnTo>
                    <a:pt x="213" y="1"/>
                  </a:lnTo>
                  <a:lnTo>
                    <a:pt x="213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7" name="Freeform 891"/>
            <p:cNvSpPr/>
            <p:nvPr/>
          </p:nvSpPr>
          <p:spPr bwMode="auto">
            <a:xfrm>
              <a:off x="3398838" y="3705226"/>
              <a:ext cx="47625" cy="66675"/>
            </a:xfrm>
            <a:custGeom>
              <a:avLst/>
              <a:gdLst/>
              <a:ahLst/>
              <a:cxnLst>
                <a:cxn ang="0">
                  <a:pos x="108" y="4"/>
                </a:cxn>
                <a:cxn ang="0">
                  <a:pos x="108" y="4"/>
                </a:cxn>
                <a:cxn ang="0">
                  <a:pos x="106" y="14"/>
                </a:cxn>
                <a:cxn ang="0">
                  <a:pos x="102" y="21"/>
                </a:cxn>
                <a:cxn ang="0">
                  <a:pos x="97" y="29"/>
                </a:cxn>
                <a:cxn ang="0">
                  <a:pos x="90" y="37"/>
                </a:cxn>
                <a:cxn ang="0">
                  <a:pos x="76" y="53"/>
                </a:cxn>
                <a:cxn ang="0">
                  <a:pos x="64" y="67"/>
                </a:cxn>
                <a:cxn ang="0">
                  <a:pos x="64" y="67"/>
                </a:cxn>
                <a:cxn ang="0">
                  <a:pos x="48" y="89"/>
                </a:cxn>
                <a:cxn ang="0">
                  <a:pos x="34" y="113"/>
                </a:cxn>
                <a:cxn ang="0">
                  <a:pos x="18" y="135"/>
                </a:cxn>
                <a:cxn ang="0">
                  <a:pos x="10" y="146"/>
                </a:cxn>
                <a:cxn ang="0">
                  <a:pos x="1" y="156"/>
                </a:cxn>
                <a:cxn ang="0">
                  <a:pos x="1" y="156"/>
                </a:cxn>
                <a:cxn ang="0">
                  <a:pos x="0" y="159"/>
                </a:cxn>
                <a:cxn ang="0">
                  <a:pos x="0" y="160"/>
                </a:cxn>
                <a:cxn ang="0">
                  <a:pos x="1" y="164"/>
                </a:cxn>
                <a:cxn ang="0">
                  <a:pos x="5" y="167"/>
                </a:cxn>
                <a:cxn ang="0">
                  <a:pos x="8" y="165"/>
                </a:cxn>
                <a:cxn ang="0">
                  <a:pos x="9" y="164"/>
                </a:cxn>
                <a:cxn ang="0">
                  <a:pos x="9" y="164"/>
                </a:cxn>
                <a:cxn ang="0">
                  <a:pos x="26" y="144"/>
                </a:cxn>
                <a:cxn ang="0">
                  <a:pos x="40" y="123"/>
                </a:cxn>
                <a:cxn ang="0">
                  <a:pos x="68" y="80"/>
                </a:cxn>
                <a:cxn ang="0">
                  <a:pos x="68" y="80"/>
                </a:cxn>
                <a:cxn ang="0">
                  <a:pos x="74" y="71"/>
                </a:cxn>
                <a:cxn ang="0">
                  <a:pos x="82" y="63"/>
                </a:cxn>
                <a:cxn ang="0">
                  <a:pos x="98" y="46"/>
                </a:cxn>
                <a:cxn ang="0">
                  <a:pos x="104" y="37"/>
                </a:cxn>
                <a:cxn ang="0">
                  <a:pos x="111" y="28"/>
                </a:cxn>
                <a:cxn ang="0">
                  <a:pos x="116" y="17"/>
                </a:cxn>
                <a:cxn ang="0">
                  <a:pos x="119" y="7"/>
                </a:cxn>
                <a:cxn ang="0">
                  <a:pos x="119" y="7"/>
                </a:cxn>
                <a:cxn ang="0">
                  <a:pos x="119" y="6"/>
                </a:cxn>
                <a:cxn ang="0">
                  <a:pos x="117" y="3"/>
                </a:cxn>
                <a:cxn ang="0">
                  <a:pos x="115" y="0"/>
                </a:cxn>
                <a:cxn ang="0">
                  <a:pos x="112" y="0"/>
                </a:cxn>
                <a:cxn ang="0">
                  <a:pos x="111" y="0"/>
                </a:cxn>
                <a:cxn ang="0">
                  <a:pos x="108" y="2"/>
                </a:cxn>
                <a:cxn ang="0">
                  <a:pos x="108" y="4"/>
                </a:cxn>
                <a:cxn ang="0">
                  <a:pos x="108" y="4"/>
                </a:cxn>
              </a:cxnLst>
              <a:rect l="0" t="0" r="r" b="b"/>
              <a:pathLst>
                <a:path w="119" h="167">
                  <a:moveTo>
                    <a:pt x="108" y="4"/>
                  </a:moveTo>
                  <a:lnTo>
                    <a:pt x="108" y="4"/>
                  </a:lnTo>
                  <a:lnTo>
                    <a:pt x="106" y="14"/>
                  </a:lnTo>
                  <a:lnTo>
                    <a:pt x="102" y="21"/>
                  </a:lnTo>
                  <a:lnTo>
                    <a:pt x="97" y="29"/>
                  </a:lnTo>
                  <a:lnTo>
                    <a:pt x="90" y="37"/>
                  </a:lnTo>
                  <a:lnTo>
                    <a:pt x="76" y="53"/>
                  </a:lnTo>
                  <a:lnTo>
                    <a:pt x="64" y="67"/>
                  </a:lnTo>
                  <a:lnTo>
                    <a:pt x="64" y="67"/>
                  </a:lnTo>
                  <a:lnTo>
                    <a:pt x="48" y="89"/>
                  </a:lnTo>
                  <a:lnTo>
                    <a:pt x="34" y="113"/>
                  </a:lnTo>
                  <a:lnTo>
                    <a:pt x="18" y="135"/>
                  </a:lnTo>
                  <a:lnTo>
                    <a:pt x="10" y="14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0" y="159"/>
                  </a:lnTo>
                  <a:lnTo>
                    <a:pt x="0" y="160"/>
                  </a:lnTo>
                  <a:lnTo>
                    <a:pt x="1" y="164"/>
                  </a:lnTo>
                  <a:lnTo>
                    <a:pt x="5" y="167"/>
                  </a:lnTo>
                  <a:lnTo>
                    <a:pt x="8" y="165"/>
                  </a:lnTo>
                  <a:lnTo>
                    <a:pt x="9" y="164"/>
                  </a:lnTo>
                  <a:lnTo>
                    <a:pt x="9" y="164"/>
                  </a:lnTo>
                  <a:lnTo>
                    <a:pt x="26" y="144"/>
                  </a:lnTo>
                  <a:lnTo>
                    <a:pt x="40" y="123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74" y="71"/>
                  </a:lnTo>
                  <a:lnTo>
                    <a:pt x="82" y="63"/>
                  </a:lnTo>
                  <a:lnTo>
                    <a:pt x="98" y="46"/>
                  </a:lnTo>
                  <a:lnTo>
                    <a:pt x="104" y="37"/>
                  </a:lnTo>
                  <a:lnTo>
                    <a:pt x="111" y="28"/>
                  </a:lnTo>
                  <a:lnTo>
                    <a:pt x="116" y="17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9" y="6"/>
                  </a:lnTo>
                  <a:lnTo>
                    <a:pt x="117" y="3"/>
                  </a:lnTo>
                  <a:lnTo>
                    <a:pt x="115" y="0"/>
                  </a:lnTo>
                  <a:lnTo>
                    <a:pt x="112" y="0"/>
                  </a:lnTo>
                  <a:lnTo>
                    <a:pt x="111" y="0"/>
                  </a:lnTo>
                  <a:lnTo>
                    <a:pt x="108" y="2"/>
                  </a:lnTo>
                  <a:lnTo>
                    <a:pt x="108" y="4"/>
                  </a:lnTo>
                  <a:lnTo>
                    <a:pt x="10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8" name="Freeform 892"/>
            <p:cNvSpPr/>
            <p:nvPr/>
          </p:nvSpPr>
          <p:spPr bwMode="auto">
            <a:xfrm>
              <a:off x="3432176" y="3724276"/>
              <a:ext cx="47625" cy="53975"/>
            </a:xfrm>
            <a:custGeom>
              <a:avLst/>
              <a:gdLst/>
              <a:ahLst/>
              <a:cxnLst>
                <a:cxn ang="0">
                  <a:pos x="110" y="2"/>
                </a:cxn>
                <a:cxn ang="0">
                  <a:pos x="110" y="2"/>
                </a:cxn>
                <a:cxn ang="0">
                  <a:pos x="74" y="38"/>
                </a:cxn>
                <a:cxn ang="0">
                  <a:pos x="57" y="56"/>
                </a:cxn>
                <a:cxn ang="0">
                  <a:pos x="42" y="76"/>
                </a:cxn>
                <a:cxn ang="0">
                  <a:pos x="42" y="76"/>
                </a:cxn>
                <a:cxn ang="0">
                  <a:pos x="30" y="89"/>
                </a:cxn>
                <a:cxn ang="0">
                  <a:pos x="18" y="101"/>
                </a:cxn>
                <a:cxn ang="0">
                  <a:pos x="13" y="107"/>
                </a:cxn>
                <a:cxn ang="0">
                  <a:pos x="8" y="114"/>
                </a:cxn>
                <a:cxn ang="0">
                  <a:pos x="4" y="122"/>
                </a:cxn>
                <a:cxn ang="0">
                  <a:pos x="0" y="130"/>
                </a:cxn>
                <a:cxn ang="0">
                  <a:pos x="0" y="130"/>
                </a:cxn>
                <a:cxn ang="0">
                  <a:pos x="0" y="132"/>
                </a:cxn>
                <a:cxn ang="0">
                  <a:pos x="1" y="134"/>
                </a:cxn>
                <a:cxn ang="0">
                  <a:pos x="4" y="136"/>
                </a:cxn>
                <a:cxn ang="0">
                  <a:pos x="8" y="136"/>
                </a:cxn>
                <a:cxn ang="0">
                  <a:pos x="10" y="135"/>
                </a:cxn>
                <a:cxn ang="0">
                  <a:pos x="12" y="132"/>
                </a:cxn>
                <a:cxn ang="0">
                  <a:pos x="12" y="132"/>
                </a:cxn>
                <a:cxn ang="0">
                  <a:pos x="14" y="124"/>
                </a:cxn>
                <a:cxn ang="0">
                  <a:pos x="19" y="117"/>
                </a:cxn>
                <a:cxn ang="0">
                  <a:pos x="25" y="109"/>
                </a:cxn>
                <a:cxn ang="0">
                  <a:pos x="31" y="102"/>
                </a:cxn>
                <a:cxn ang="0">
                  <a:pos x="43" y="89"/>
                </a:cxn>
                <a:cxn ang="0">
                  <a:pos x="56" y="76"/>
                </a:cxn>
                <a:cxn ang="0">
                  <a:pos x="56" y="76"/>
                </a:cxn>
                <a:cxn ang="0">
                  <a:pos x="70" y="59"/>
                </a:cxn>
                <a:cxn ang="0">
                  <a:pos x="86" y="42"/>
                </a:cxn>
                <a:cxn ang="0">
                  <a:pos x="119" y="9"/>
                </a:cxn>
                <a:cxn ang="0">
                  <a:pos x="119" y="9"/>
                </a:cxn>
                <a:cxn ang="0">
                  <a:pos x="120" y="8"/>
                </a:cxn>
                <a:cxn ang="0">
                  <a:pos x="120" y="5"/>
                </a:cxn>
                <a:cxn ang="0">
                  <a:pos x="117" y="2"/>
                </a:cxn>
                <a:cxn ang="0">
                  <a:pos x="115" y="0"/>
                </a:cxn>
                <a:cxn ang="0">
                  <a:pos x="112" y="0"/>
                </a:cxn>
                <a:cxn ang="0">
                  <a:pos x="110" y="2"/>
                </a:cxn>
                <a:cxn ang="0">
                  <a:pos x="110" y="2"/>
                </a:cxn>
              </a:cxnLst>
              <a:rect l="0" t="0" r="r" b="b"/>
              <a:pathLst>
                <a:path w="120" h="136">
                  <a:moveTo>
                    <a:pt x="110" y="2"/>
                  </a:moveTo>
                  <a:lnTo>
                    <a:pt x="110" y="2"/>
                  </a:lnTo>
                  <a:lnTo>
                    <a:pt x="74" y="38"/>
                  </a:lnTo>
                  <a:lnTo>
                    <a:pt x="57" y="5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30" y="89"/>
                  </a:lnTo>
                  <a:lnTo>
                    <a:pt x="18" y="101"/>
                  </a:lnTo>
                  <a:lnTo>
                    <a:pt x="13" y="107"/>
                  </a:lnTo>
                  <a:lnTo>
                    <a:pt x="8" y="114"/>
                  </a:lnTo>
                  <a:lnTo>
                    <a:pt x="4" y="122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4" y="136"/>
                  </a:lnTo>
                  <a:lnTo>
                    <a:pt x="8" y="136"/>
                  </a:lnTo>
                  <a:lnTo>
                    <a:pt x="10" y="135"/>
                  </a:lnTo>
                  <a:lnTo>
                    <a:pt x="12" y="132"/>
                  </a:lnTo>
                  <a:lnTo>
                    <a:pt x="12" y="132"/>
                  </a:lnTo>
                  <a:lnTo>
                    <a:pt x="14" y="124"/>
                  </a:lnTo>
                  <a:lnTo>
                    <a:pt x="19" y="117"/>
                  </a:lnTo>
                  <a:lnTo>
                    <a:pt x="25" y="109"/>
                  </a:lnTo>
                  <a:lnTo>
                    <a:pt x="31" y="102"/>
                  </a:lnTo>
                  <a:lnTo>
                    <a:pt x="43" y="89"/>
                  </a:lnTo>
                  <a:lnTo>
                    <a:pt x="56" y="76"/>
                  </a:lnTo>
                  <a:lnTo>
                    <a:pt x="56" y="76"/>
                  </a:lnTo>
                  <a:lnTo>
                    <a:pt x="70" y="59"/>
                  </a:lnTo>
                  <a:lnTo>
                    <a:pt x="86" y="42"/>
                  </a:lnTo>
                  <a:lnTo>
                    <a:pt x="119" y="9"/>
                  </a:lnTo>
                  <a:lnTo>
                    <a:pt x="119" y="9"/>
                  </a:lnTo>
                  <a:lnTo>
                    <a:pt x="120" y="8"/>
                  </a:lnTo>
                  <a:lnTo>
                    <a:pt x="120" y="5"/>
                  </a:lnTo>
                  <a:lnTo>
                    <a:pt x="117" y="2"/>
                  </a:lnTo>
                  <a:lnTo>
                    <a:pt x="115" y="0"/>
                  </a:lnTo>
                  <a:lnTo>
                    <a:pt x="112" y="0"/>
                  </a:lnTo>
                  <a:lnTo>
                    <a:pt x="110" y="2"/>
                  </a:lnTo>
                  <a:lnTo>
                    <a:pt x="11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9" name="Freeform 893"/>
            <p:cNvSpPr/>
            <p:nvPr/>
          </p:nvSpPr>
          <p:spPr bwMode="auto">
            <a:xfrm>
              <a:off x="3463926" y="3732213"/>
              <a:ext cx="38100" cy="47625"/>
            </a:xfrm>
            <a:custGeom>
              <a:avLst/>
              <a:gdLst/>
              <a:ahLst/>
              <a:cxnLst>
                <a:cxn ang="0">
                  <a:pos x="86" y="3"/>
                </a:cxn>
                <a:cxn ang="0">
                  <a:pos x="86" y="3"/>
                </a:cxn>
                <a:cxn ang="0">
                  <a:pos x="74" y="23"/>
                </a:cxn>
                <a:cxn ang="0">
                  <a:pos x="60" y="41"/>
                </a:cxn>
                <a:cxn ang="0">
                  <a:pos x="44" y="58"/>
                </a:cxn>
                <a:cxn ang="0">
                  <a:pos x="27" y="74"/>
                </a:cxn>
                <a:cxn ang="0">
                  <a:pos x="27" y="74"/>
                </a:cxn>
                <a:cxn ang="0">
                  <a:pos x="18" y="82"/>
                </a:cxn>
                <a:cxn ang="0">
                  <a:pos x="7" y="92"/>
                </a:cxn>
                <a:cxn ang="0">
                  <a:pos x="3" y="99"/>
                </a:cxn>
                <a:cxn ang="0">
                  <a:pos x="1" y="104"/>
                </a:cxn>
                <a:cxn ang="0">
                  <a:pos x="0" y="110"/>
                </a:cxn>
                <a:cxn ang="0">
                  <a:pos x="0" y="117"/>
                </a:cxn>
                <a:cxn ang="0">
                  <a:pos x="0" y="117"/>
                </a:cxn>
                <a:cxn ang="0">
                  <a:pos x="1" y="118"/>
                </a:cxn>
                <a:cxn ang="0">
                  <a:pos x="3" y="119"/>
                </a:cxn>
                <a:cxn ang="0">
                  <a:pos x="7" y="121"/>
                </a:cxn>
                <a:cxn ang="0">
                  <a:pos x="10" y="118"/>
                </a:cxn>
                <a:cxn ang="0">
                  <a:pos x="11" y="116"/>
                </a:cxn>
                <a:cxn ang="0">
                  <a:pos x="11" y="113"/>
                </a:cxn>
                <a:cxn ang="0">
                  <a:pos x="11" y="113"/>
                </a:cxn>
                <a:cxn ang="0">
                  <a:pos x="11" y="109"/>
                </a:cxn>
                <a:cxn ang="0">
                  <a:pos x="14" y="102"/>
                </a:cxn>
                <a:cxn ang="0">
                  <a:pos x="18" y="97"/>
                </a:cxn>
                <a:cxn ang="0">
                  <a:pos x="23" y="92"/>
                </a:cxn>
                <a:cxn ang="0">
                  <a:pos x="35" y="82"/>
                </a:cxn>
                <a:cxn ang="0">
                  <a:pos x="44" y="74"/>
                </a:cxn>
                <a:cxn ang="0">
                  <a:pos x="44" y="74"/>
                </a:cxn>
                <a:cxn ang="0">
                  <a:pos x="58" y="59"/>
                </a:cxn>
                <a:cxn ang="0">
                  <a:pos x="73" y="44"/>
                </a:cxn>
                <a:cxn ang="0">
                  <a:pos x="86" y="27"/>
                </a:cxn>
                <a:cxn ang="0">
                  <a:pos x="96" y="10"/>
                </a:cxn>
                <a:cxn ang="0">
                  <a:pos x="96" y="10"/>
                </a:cxn>
                <a:cxn ang="0">
                  <a:pos x="96" y="7"/>
                </a:cxn>
                <a:cxn ang="0">
                  <a:pos x="96" y="4"/>
                </a:cxn>
                <a:cxn ang="0">
                  <a:pos x="94" y="2"/>
                </a:cxn>
                <a:cxn ang="0">
                  <a:pos x="90" y="0"/>
                </a:cxn>
                <a:cxn ang="0">
                  <a:pos x="88" y="2"/>
                </a:cxn>
                <a:cxn ang="0">
                  <a:pos x="86" y="3"/>
                </a:cxn>
                <a:cxn ang="0">
                  <a:pos x="86" y="3"/>
                </a:cxn>
              </a:cxnLst>
              <a:rect l="0" t="0" r="r" b="b"/>
              <a:pathLst>
                <a:path w="96" h="121">
                  <a:moveTo>
                    <a:pt x="86" y="3"/>
                  </a:moveTo>
                  <a:lnTo>
                    <a:pt x="86" y="3"/>
                  </a:lnTo>
                  <a:lnTo>
                    <a:pt x="74" y="23"/>
                  </a:lnTo>
                  <a:lnTo>
                    <a:pt x="60" y="41"/>
                  </a:lnTo>
                  <a:lnTo>
                    <a:pt x="44" y="58"/>
                  </a:lnTo>
                  <a:lnTo>
                    <a:pt x="27" y="74"/>
                  </a:lnTo>
                  <a:lnTo>
                    <a:pt x="27" y="74"/>
                  </a:lnTo>
                  <a:lnTo>
                    <a:pt x="18" y="82"/>
                  </a:lnTo>
                  <a:lnTo>
                    <a:pt x="7" y="92"/>
                  </a:lnTo>
                  <a:lnTo>
                    <a:pt x="3" y="99"/>
                  </a:lnTo>
                  <a:lnTo>
                    <a:pt x="1" y="104"/>
                  </a:lnTo>
                  <a:lnTo>
                    <a:pt x="0" y="110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118"/>
                  </a:lnTo>
                  <a:lnTo>
                    <a:pt x="3" y="119"/>
                  </a:lnTo>
                  <a:lnTo>
                    <a:pt x="7" y="121"/>
                  </a:lnTo>
                  <a:lnTo>
                    <a:pt x="10" y="118"/>
                  </a:lnTo>
                  <a:lnTo>
                    <a:pt x="11" y="116"/>
                  </a:lnTo>
                  <a:lnTo>
                    <a:pt x="11" y="113"/>
                  </a:lnTo>
                  <a:lnTo>
                    <a:pt x="11" y="113"/>
                  </a:lnTo>
                  <a:lnTo>
                    <a:pt x="11" y="109"/>
                  </a:lnTo>
                  <a:lnTo>
                    <a:pt x="14" y="102"/>
                  </a:lnTo>
                  <a:lnTo>
                    <a:pt x="18" y="97"/>
                  </a:lnTo>
                  <a:lnTo>
                    <a:pt x="23" y="92"/>
                  </a:lnTo>
                  <a:lnTo>
                    <a:pt x="35" y="82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58" y="59"/>
                  </a:lnTo>
                  <a:lnTo>
                    <a:pt x="73" y="44"/>
                  </a:lnTo>
                  <a:lnTo>
                    <a:pt x="86" y="27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96" y="7"/>
                  </a:lnTo>
                  <a:lnTo>
                    <a:pt x="96" y="4"/>
                  </a:lnTo>
                  <a:lnTo>
                    <a:pt x="94" y="2"/>
                  </a:lnTo>
                  <a:lnTo>
                    <a:pt x="90" y="0"/>
                  </a:lnTo>
                  <a:lnTo>
                    <a:pt x="88" y="2"/>
                  </a:lnTo>
                  <a:lnTo>
                    <a:pt x="86" y="3"/>
                  </a:lnTo>
                  <a:lnTo>
                    <a:pt x="86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0" name="Freeform 894"/>
            <p:cNvSpPr/>
            <p:nvPr/>
          </p:nvSpPr>
          <p:spPr bwMode="auto">
            <a:xfrm>
              <a:off x="3511551" y="3668713"/>
              <a:ext cx="79375" cy="104775"/>
            </a:xfrm>
            <a:custGeom>
              <a:avLst/>
              <a:gdLst/>
              <a:ahLst/>
              <a:cxnLst>
                <a:cxn ang="0">
                  <a:pos x="190" y="1"/>
                </a:cxn>
                <a:cxn ang="0">
                  <a:pos x="190" y="1"/>
                </a:cxn>
                <a:cxn ang="0">
                  <a:pos x="161" y="33"/>
                </a:cxn>
                <a:cxn ang="0">
                  <a:pos x="132" y="65"/>
                </a:cxn>
                <a:cxn ang="0">
                  <a:pos x="106" y="98"/>
                </a:cxn>
                <a:cxn ang="0">
                  <a:pos x="80" y="132"/>
                </a:cxn>
                <a:cxn ang="0">
                  <a:pos x="80" y="132"/>
                </a:cxn>
                <a:cxn ang="0">
                  <a:pos x="67" y="153"/>
                </a:cxn>
                <a:cxn ang="0">
                  <a:pos x="54" y="174"/>
                </a:cxn>
                <a:cxn ang="0">
                  <a:pos x="40" y="193"/>
                </a:cxn>
                <a:cxn ang="0">
                  <a:pos x="33" y="204"/>
                </a:cxn>
                <a:cxn ang="0">
                  <a:pos x="25" y="213"/>
                </a:cxn>
                <a:cxn ang="0">
                  <a:pos x="25" y="213"/>
                </a:cxn>
                <a:cxn ang="0">
                  <a:pos x="16" y="222"/>
                </a:cxn>
                <a:cxn ang="0">
                  <a:pos x="9" y="233"/>
                </a:cxn>
                <a:cxn ang="0">
                  <a:pos x="3" y="244"/>
                </a:cxn>
                <a:cxn ang="0">
                  <a:pos x="0" y="258"/>
                </a:cxn>
                <a:cxn ang="0">
                  <a:pos x="0" y="258"/>
                </a:cxn>
                <a:cxn ang="0">
                  <a:pos x="0" y="259"/>
                </a:cxn>
                <a:cxn ang="0">
                  <a:pos x="1" y="261"/>
                </a:cxn>
                <a:cxn ang="0">
                  <a:pos x="3" y="261"/>
                </a:cxn>
                <a:cxn ang="0">
                  <a:pos x="5" y="263"/>
                </a:cxn>
                <a:cxn ang="0">
                  <a:pos x="9" y="261"/>
                </a:cxn>
                <a:cxn ang="0">
                  <a:pos x="10" y="259"/>
                </a:cxn>
                <a:cxn ang="0">
                  <a:pos x="12" y="258"/>
                </a:cxn>
                <a:cxn ang="0">
                  <a:pos x="12" y="258"/>
                </a:cxn>
                <a:cxn ang="0">
                  <a:pos x="13" y="248"/>
                </a:cxn>
                <a:cxn ang="0">
                  <a:pos x="17" y="241"/>
                </a:cxn>
                <a:cxn ang="0">
                  <a:pos x="22" y="233"/>
                </a:cxn>
                <a:cxn ang="0">
                  <a:pos x="27" y="225"/>
                </a:cxn>
                <a:cxn ang="0">
                  <a:pos x="40" y="210"/>
                </a:cxn>
                <a:cxn ang="0">
                  <a:pos x="51" y="196"/>
                </a:cxn>
                <a:cxn ang="0">
                  <a:pos x="51" y="196"/>
                </a:cxn>
                <a:cxn ang="0">
                  <a:pos x="76" y="159"/>
                </a:cxn>
                <a:cxn ang="0">
                  <a:pos x="88" y="141"/>
                </a:cxn>
                <a:cxn ang="0">
                  <a:pos x="101" y="124"/>
                </a:cxn>
                <a:cxn ang="0">
                  <a:pos x="101" y="124"/>
                </a:cxn>
                <a:cxn ang="0">
                  <a:pos x="148" y="65"/>
                </a:cxn>
                <a:cxn ang="0">
                  <a:pos x="173" y="37"/>
                </a:cxn>
                <a:cxn ang="0">
                  <a:pos x="197" y="10"/>
                </a:cxn>
                <a:cxn ang="0">
                  <a:pos x="197" y="10"/>
                </a:cxn>
                <a:cxn ang="0">
                  <a:pos x="199" y="8"/>
                </a:cxn>
                <a:cxn ang="0">
                  <a:pos x="200" y="5"/>
                </a:cxn>
                <a:cxn ang="0">
                  <a:pos x="197" y="1"/>
                </a:cxn>
                <a:cxn ang="0">
                  <a:pos x="193" y="0"/>
                </a:cxn>
                <a:cxn ang="0">
                  <a:pos x="192" y="0"/>
                </a:cxn>
                <a:cxn ang="0">
                  <a:pos x="190" y="1"/>
                </a:cxn>
                <a:cxn ang="0">
                  <a:pos x="190" y="1"/>
                </a:cxn>
              </a:cxnLst>
              <a:rect l="0" t="0" r="r" b="b"/>
              <a:pathLst>
                <a:path w="200" h="263">
                  <a:moveTo>
                    <a:pt x="190" y="1"/>
                  </a:moveTo>
                  <a:lnTo>
                    <a:pt x="190" y="1"/>
                  </a:lnTo>
                  <a:lnTo>
                    <a:pt x="161" y="33"/>
                  </a:lnTo>
                  <a:lnTo>
                    <a:pt x="132" y="65"/>
                  </a:lnTo>
                  <a:lnTo>
                    <a:pt x="106" y="98"/>
                  </a:lnTo>
                  <a:lnTo>
                    <a:pt x="80" y="132"/>
                  </a:lnTo>
                  <a:lnTo>
                    <a:pt x="80" y="132"/>
                  </a:lnTo>
                  <a:lnTo>
                    <a:pt x="67" y="153"/>
                  </a:lnTo>
                  <a:lnTo>
                    <a:pt x="54" y="174"/>
                  </a:lnTo>
                  <a:lnTo>
                    <a:pt x="40" y="193"/>
                  </a:lnTo>
                  <a:lnTo>
                    <a:pt x="33" y="204"/>
                  </a:lnTo>
                  <a:lnTo>
                    <a:pt x="25" y="213"/>
                  </a:lnTo>
                  <a:lnTo>
                    <a:pt x="25" y="213"/>
                  </a:lnTo>
                  <a:lnTo>
                    <a:pt x="16" y="222"/>
                  </a:lnTo>
                  <a:lnTo>
                    <a:pt x="9" y="233"/>
                  </a:lnTo>
                  <a:lnTo>
                    <a:pt x="3" y="244"/>
                  </a:lnTo>
                  <a:lnTo>
                    <a:pt x="0" y="258"/>
                  </a:lnTo>
                  <a:lnTo>
                    <a:pt x="0" y="258"/>
                  </a:lnTo>
                  <a:lnTo>
                    <a:pt x="0" y="259"/>
                  </a:lnTo>
                  <a:lnTo>
                    <a:pt x="1" y="261"/>
                  </a:lnTo>
                  <a:lnTo>
                    <a:pt x="3" y="261"/>
                  </a:lnTo>
                  <a:lnTo>
                    <a:pt x="5" y="263"/>
                  </a:lnTo>
                  <a:lnTo>
                    <a:pt x="9" y="261"/>
                  </a:lnTo>
                  <a:lnTo>
                    <a:pt x="10" y="259"/>
                  </a:lnTo>
                  <a:lnTo>
                    <a:pt x="12" y="258"/>
                  </a:lnTo>
                  <a:lnTo>
                    <a:pt x="12" y="258"/>
                  </a:lnTo>
                  <a:lnTo>
                    <a:pt x="13" y="248"/>
                  </a:lnTo>
                  <a:lnTo>
                    <a:pt x="17" y="241"/>
                  </a:lnTo>
                  <a:lnTo>
                    <a:pt x="22" y="233"/>
                  </a:lnTo>
                  <a:lnTo>
                    <a:pt x="27" y="225"/>
                  </a:lnTo>
                  <a:lnTo>
                    <a:pt x="40" y="210"/>
                  </a:lnTo>
                  <a:lnTo>
                    <a:pt x="51" y="196"/>
                  </a:lnTo>
                  <a:lnTo>
                    <a:pt x="51" y="196"/>
                  </a:lnTo>
                  <a:lnTo>
                    <a:pt x="76" y="159"/>
                  </a:lnTo>
                  <a:lnTo>
                    <a:pt x="88" y="141"/>
                  </a:lnTo>
                  <a:lnTo>
                    <a:pt x="101" y="124"/>
                  </a:lnTo>
                  <a:lnTo>
                    <a:pt x="101" y="124"/>
                  </a:lnTo>
                  <a:lnTo>
                    <a:pt x="148" y="65"/>
                  </a:lnTo>
                  <a:lnTo>
                    <a:pt x="173" y="37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199" y="8"/>
                  </a:lnTo>
                  <a:lnTo>
                    <a:pt x="200" y="5"/>
                  </a:lnTo>
                  <a:lnTo>
                    <a:pt x="197" y="1"/>
                  </a:lnTo>
                  <a:lnTo>
                    <a:pt x="193" y="0"/>
                  </a:lnTo>
                  <a:lnTo>
                    <a:pt x="192" y="0"/>
                  </a:lnTo>
                  <a:lnTo>
                    <a:pt x="190" y="1"/>
                  </a:lnTo>
                  <a:lnTo>
                    <a:pt x="190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1" name="Freeform 895"/>
            <p:cNvSpPr/>
            <p:nvPr/>
          </p:nvSpPr>
          <p:spPr bwMode="auto">
            <a:xfrm>
              <a:off x="3559176" y="3678238"/>
              <a:ext cx="74613" cy="98425"/>
            </a:xfrm>
            <a:custGeom>
              <a:avLst/>
              <a:gdLst/>
              <a:ahLst/>
              <a:cxnLst>
                <a:cxn ang="0">
                  <a:pos x="178" y="2"/>
                </a:cxn>
                <a:cxn ang="0">
                  <a:pos x="178" y="2"/>
                </a:cxn>
                <a:cxn ang="0">
                  <a:pos x="165" y="12"/>
                </a:cxn>
                <a:cxn ang="0">
                  <a:pos x="151" y="24"/>
                </a:cxn>
                <a:cxn ang="0">
                  <a:pos x="136" y="36"/>
                </a:cxn>
                <a:cxn ang="0">
                  <a:pos x="131" y="42"/>
                </a:cxn>
                <a:cxn ang="0">
                  <a:pos x="126" y="49"/>
                </a:cxn>
                <a:cxn ang="0">
                  <a:pos x="126" y="49"/>
                </a:cxn>
                <a:cxn ang="0">
                  <a:pos x="104" y="82"/>
                </a:cxn>
                <a:cxn ang="0">
                  <a:pos x="80" y="116"/>
                </a:cxn>
                <a:cxn ang="0">
                  <a:pos x="80" y="116"/>
                </a:cxn>
                <a:cxn ang="0">
                  <a:pos x="68" y="133"/>
                </a:cxn>
                <a:cxn ang="0">
                  <a:pos x="56" y="151"/>
                </a:cxn>
                <a:cxn ang="0">
                  <a:pos x="34" y="189"/>
                </a:cxn>
                <a:cxn ang="0">
                  <a:pos x="34" y="189"/>
                </a:cxn>
                <a:cxn ang="0">
                  <a:pos x="25" y="201"/>
                </a:cxn>
                <a:cxn ang="0">
                  <a:pos x="15" y="212"/>
                </a:cxn>
                <a:cxn ang="0">
                  <a:pos x="5" y="224"/>
                </a:cxn>
                <a:cxn ang="0">
                  <a:pos x="2" y="231"/>
                </a:cxn>
                <a:cxn ang="0">
                  <a:pos x="0" y="238"/>
                </a:cxn>
                <a:cxn ang="0">
                  <a:pos x="0" y="238"/>
                </a:cxn>
                <a:cxn ang="0">
                  <a:pos x="0" y="241"/>
                </a:cxn>
                <a:cxn ang="0">
                  <a:pos x="0" y="242"/>
                </a:cxn>
                <a:cxn ang="0">
                  <a:pos x="4" y="245"/>
                </a:cxn>
                <a:cxn ang="0">
                  <a:pos x="8" y="245"/>
                </a:cxn>
                <a:cxn ang="0">
                  <a:pos x="9" y="244"/>
                </a:cxn>
                <a:cxn ang="0">
                  <a:pos x="11" y="241"/>
                </a:cxn>
                <a:cxn ang="0">
                  <a:pos x="11" y="241"/>
                </a:cxn>
                <a:cxn ang="0">
                  <a:pos x="13" y="235"/>
                </a:cxn>
                <a:cxn ang="0">
                  <a:pos x="17" y="228"/>
                </a:cxn>
                <a:cxn ang="0">
                  <a:pos x="29" y="219"/>
                </a:cxn>
                <a:cxn ang="0">
                  <a:pos x="29" y="219"/>
                </a:cxn>
                <a:cxn ang="0">
                  <a:pos x="33" y="214"/>
                </a:cxn>
                <a:cxn ang="0">
                  <a:pos x="37" y="207"/>
                </a:cxn>
                <a:cxn ang="0">
                  <a:pos x="45" y="195"/>
                </a:cxn>
                <a:cxn ang="0">
                  <a:pos x="45" y="195"/>
                </a:cxn>
                <a:cxn ang="0">
                  <a:pos x="84" y="129"/>
                </a:cxn>
                <a:cxn ang="0">
                  <a:pos x="84" y="129"/>
                </a:cxn>
                <a:cxn ang="0">
                  <a:pos x="94" y="114"/>
                </a:cxn>
                <a:cxn ang="0">
                  <a:pos x="104" y="100"/>
                </a:cxn>
                <a:cxn ang="0">
                  <a:pos x="124" y="72"/>
                </a:cxn>
                <a:cxn ang="0">
                  <a:pos x="124" y="72"/>
                </a:cxn>
                <a:cxn ang="0">
                  <a:pos x="131" y="63"/>
                </a:cxn>
                <a:cxn ang="0">
                  <a:pos x="138" y="54"/>
                </a:cxn>
                <a:cxn ang="0">
                  <a:pos x="153" y="40"/>
                </a:cxn>
                <a:cxn ang="0">
                  <a:pos x="186" y="10"/>
                </a:cxn>
                <a:cxn ang="0">
                  <a:pos x="186" y="10"/>
                </a:cxn>
                <a:cxn ang="0">
                  <a:pos x="187" y="7"/>
                </a:cxn>
                <a:cxn ang="0">
                  <a:pos x="189" y="6"/>
                </a:cxn>
                <a:cxn ang="0">
                  <a:pos x="186" y="2"/>
                </a:cxn>
                <a:cxn ang="0">
                  <a:pos x="182" y="0"/>
                </a:cxn>
                <a:cxn ang="0">
                  <a:pos x="181" y="0"/>
                </a:cxn>
                <a:cxn ang="0">
                  <a:pos x="178" y="2"/>
                </a:cxn>
                <a:cxn ang="0">
                  <a:pos x="178" y="2"/>
                </a:cxn>
              </a:cxnLst>
              <a:rect l="0" t="0" r="r" b="b"/>
              <a:pathLst>
                <a:path w="189" h="245">
                  <a:moveTo>
                    <a:pt x="178" y="2"/>
                  </a:moveTo>
                  <a:lnTo>
                    <a:pt x="178" y="2"/>
                  </a:lnTo>
                  <a:lnTo>
                    <a:pt x="165" y="12"/>
                  </a:lnTo>
                  <a:lnTo>
                    <a:pt x="151" y="24"/>
                  </a:lnTo>
                  <a:lnTo>
                    <a:pt x="136" y="36"/>
                  </a:lnTo>
                  <a:lnTo>
                    <a:pt x="131" y="42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04" y="82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68" y="133"/>
                  </a:lnTo>
                  <a:lnTo>
                    <a:pt x="56" y="151"/>
                  </a:lnTo>
                  <a:lnTo>
                    <a:pt x="34" y="189"/>
                  </a:lnTo>
                  <a:lnTo>
                    <a:pt x="34" y="189"/>
                  </a:lnTo>
                  <a:lnTo>
                    <a:pt x="25" y="201"/>
                  </a:lnTo>
                  <a:lnTo>
                    <a:pt x="15" y="212"/>
                  </a:lnTo>
                  <a:lnTo>
                    <a:pt x="5" y="224"/>
                  </a:lnTo>
                  <a:lnTo>
                    <a:pt x="2" y="231"/>
                  </a:lnTo>
                  <a:lnTo>
                    <a:pt x="0" y="238"/>
                  </a:lnTo>
                  <a:lnTo>
                    <a:pt x="0" y="238"/>
                  </a:lnTo>
                  <a:lnTo>
                    <a:pt x="0" y="241"/>
                  </a:lnTo>
                  <a:lnTo>
                    <a:pt x="0" y="242"/>
                  </a:lnTo>
                  <a:lnTo>
                    <a:pt x="4" y="245"/>
                  </a:lnTo>
                  <a:lnTo>
                    <a:pt x="8" y="245"/>
                  </a:lnTo>
                  <a:lnTo>
                    <a:pt x="9" y="244"/>
                  </a:lnTo>
                  <a:lnTo>
                    <a:pt x="11" y="241"/>
                  </a:lnTo>
                  <a:lnTo>
                    <a:pt x="11" y="241"/>
                  </a:lnTo>
                  <a:lnTo>
                    <a:pt x="13" y="235"/>
                  </a:lnTo>
                  <a:lnTo>
                    <a:pt x="17" y="228"/>
                  </a:lnTo>
                  <a:lnTo>
                    <a:pt x="29" y="219"/>
                  </a:lnTo>
                  <a:lnTo>
                    <a:pt x="29" y="219"/>
                  </a:lnTo>
                  <a:lnTo>
                    <a:pt x="33" y="214"/>
                  </a:lnTo>
                  <a:lnTo>
                    <a:pt x="37" y="207"/>
                  </a:lnTo>
                  <a:lnTo>
                    <a:pt x="45" y="195"/>
                  </a:lnTo>
                  <a:lnTo>
                    <a:pt x="45" y="195"/>
                  </a:lnTo>
                  <a:lnTo>
                    <a:pt x="84" y="129"/>
                  </a:lnTo>
                  <a:lnTo>
                    <a:pt x="84" y="129"/>
                  </a:lnTo>
                  <a:lnTo>
                    <a:pt x="94" y="114"/>
                  </a:lnTo>
                  <a:lnTo>
                    <a:pt x="104" y="100"/>
                  </a:lnTo>
                  <a:lnTo>
                    <a:pt x="124" y="72"/>
                  </a:lnTo>
                  <a:lnTo>
                    <a:pt x="124" y="72"/>
                  </a:lnTo>
                  <a:lnTo>
                    <a:pt x="131" y="63"/>
                  </a:lnTo>
                  <a:lnTo>
                    <a:pt x="138" y="54"/>
                  </a:lnTo>
                  <a:lnTo>
                    <a:pt x="153" y="40"/>
                  </a:lnTo>
                  <a:lnTo>
                    <a:pt x="186" y="10"/>
                  </a:lnTo>
                  <a:lnTo>
                    <a:pt x="186" y="10"/>
                  </a:lnTo>
                  <a:lnTo>
                    <a:pt x="187" y="7"/>
                  </a:lnTo>
                  <a:lnTo>
                    <a:pt x="189" y="6"/>
                  </a:lnTo>
                  <a:lnTo>
                    <a:pt x="186" y="2"/>
                  </a:lnTo>
                  <a:lnTo>
                    <a:pt x="182" y="0"/>
                  </a:lnTo>
                  <a:lnTo>
                    <a:pt x="181" y="0"/>
                  </a:lnTo>
                  <a:lnTo>
                    <a:pt x="178" y="2"/>
                  </a:lnTo>
                  <a:lnTo>
                    <a:pt x="17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2" name="Freeform 896"/>
            <p:cNvSpPr/>
            <p:nvPr/>
          </p:nvSpPr>
          <p:spPr bwMode="auto">
            <a:xfrm>
              <a:off x="3594101" y="3630613"/>
              <a:ext cx="122238" cy="152400"/>
            </a:xfrm>
            <a:custGeom>
              <a:avLst/>
              <a:gdLst/>
              <a:ahLst/>
              <a:cxnLst>
                <a:cxn ang="0">
                  <a:pos x="298" y="1"/>
                </a:cxn>
                <a:cxn ang="0">
                  <a:pos x="298" y="1"/>
                </a:cxn>
                <a:cxn ang="0">
                  <a:pos x="280" y="22"/>
                </a:cxn>
                <a:cxn ang="0">
                  <a:pos x="263" y="43"/>
                </a:cxn>
                <a:cxn ang="0">
                  <a:pos x="228" y="86"/>
                </a:cxn>
                <a:cxn ang="0">
                  <a:pos x="228" y="86"/>
                </a:cxn>
                <a:cxn ang="0">
                  <a:pos x="190" y="132"/>
                </a:cxn>
                <a:cxn ang="0">
                  <a:pos x="173" y="154"/>
                </a:cxn>
                <a:cxn ang="0">
                  <a:pos x="156" y="179"/>
                </a:cxn>
                <a:cxn ang="0">
                  <a:pos x="156" y="179"/>
                </a:cxn>
                <a:cxn ang="0">
                  <a:pos x="135" y="205"/>
                </a:cxn>
                <a:cxn ang="0">
                  <a:pos x="114" y="230"/>
                </a:cxn>
                <a:cxn ang="0">
                  <a:pos x="70" y="280"/>
                </a:cxn>
                <a:cxn ang="0">
                  <a:pos x="70" y="280"/>
                </a:cxn>
                <a:cxn ang="0">
                  <a:pos x="53" y="302"/>
                </a:cxn>
                <a:cxn ang="0">
                  <a:pos x="36" y="327"/>
                </a:cxn>
                <a:cxn ang="0">
                  <a:pos x="20" y="351"/>
                </a:cxn>
                <a:cxn ang="0">
                  <a:pos x="11" y="361"/>
                </a:cxn>
                <a:cxn ang="0">
                  <a:pos x="2" y="373"/>
                </a:cxn>
                <a:cxn ang="0">
                  <a:pos x="2" y="373"/>
                </a:cxn>
                <a:cxn ang="0">
                  <a:pos x="0" y="375"/>
                </a:cxn>
                <a:cxn ang="0">
                  <a:pos x="0" y="377"/>
                </a:cxn>
                <a:cxn ang="0">
                  <a:pos x="3" y="381"/>
                </a:cxn>
                <a:cxn ang="0">
                  <a:pos x="5" y="382"/>
                </a:cxn>
                <a:cxn ang="0">
                  <a:pos x="8" y="382"/>
                </a:cxn>
                <a:cxn ang="0">
                  <a:pos x="9" y="381"/>
                </a:cxn>
                <a:cxn ang="0">
                  <a:pos x="9" y="381"/>
                </a:cxn>
                <a:cxn ang="0">
                  <a:pos x="26" y="360"/>
                </a:cxn>
                <a:cxn ang="0">
                  <a:pos x="41" y="339"/>
                </a:cxn>
                <a:cxn ang="0">
                  <a:pos x="55" y="317"/>
                </a:cxn>
                <a:cxn ang="0">
                  <a:pos x="71" y="296"/>
                </a:cxn>
                <a:cxn ang="0">
                  <a:pos x="71" y="296"/>
                </a:cxn>
                <a:cxn ang="0">
                  <a:pos x="91" y="272"/>
                </a:cxn>
                <a:cxn ang="0">
                  <a:pos x="111" y="250"/>
                </a:cxn>
                <a:cxn ang="0">
                  <a:pos x="153" y="204"/>
                </a:cxn>
                <a:cxn ang="0">
                  <a:pos x="153" y="204"/>
                </a:cxn>
                <a:cxn ang="0">
                  <a:pos x="161" y="194"/>
                </a:cxn>
                <a:cxn ang="0">
                  <a:pos x="169" y="182"/>
                </a:cxn>
                <a:cxn ang="0">
                  <a:pos x="183" y="158"/>
                </a:cxn>
                <a:cxn ang="0">
                  <a:pos x="183" y="158"/>
                </a:cxn>
                <a:cxn ang="0">
                  <a:pos x="206" y="130"/>
                </a:cxn>
                <a:cxn ang="0">
                  <a:pos x="229" y="102"/>
                </a:cxn>
                <a:cxn ang="0">
                  <a:pos x="229" y="102"/>
                </a:cxn>
                <a:cxn ang="0">
                  <a:pos x="267" y="55"/>
                </a:cxn>
                <a:cxn ang="0">
                  <a:pos x="287" y="32"/>
                </a:cxn>
                <a:cxn ang="0">
                  <a:pos x="306" y="9"/>
                </a:cxn>
                <a:cxn ang="0">
                  <a:pos x="306" y="9"/>
                </a:cxn>
                <a:cxn ang="0">
                  <a:pos x="308" y="8"/>
                </a:cxn>
                <a:cxn ang="0">
                  <a:pos x="309" y="5"/>
                </a:cxn>
                <a:cxn ang="0">
                  <a:pos x="306" y="1"/>
                </a:cxn>
                <a:cxn ang="0">
                  <a:pos x="302" y="0"/>
                </a:cxn>
                <a:cxn ang="0">
                  <a:pos x="301" y="0"/>
                </a:cxn>
                <a:cxn ang="0">
                  <a:pos x="298" y="1"/>
                </a:cxn>
                <a:cxn ang="0">
                  <a:pos x="298" y="1"/>
                </a:cxn>
              </a:cxnLst>
              <a:rect l="0" t="0" r="r" b="b"/>
              <a:pathLst>
                <a:path w="309" h="382">
                  <a:moveTo>
                    <a:pt x="298" y="1"/>
                  </a:moveTo>
                  <a:lnTo>
                    <a:pt x="298" y="1"/>
                  </a:lnTo>
                  <a:lnTo>
                    <a:pt x="280" y="22"/>
                  </a:lnTo>
                  <a:lnTo>
                    <a:pt x="263" y="43"/>
                  </a:lnTo>
                  <a:lnTo>
                    <a:pt x="228" y="86"/>
                  </a:lnTo>
                  <a:lnTo>
                    <a:pt x="228" y="86"/>
                  </a:lnTo>
                  <a:lnTo>
                    <a:pt x="190" y="132"/>
                  </a:lnTo>
                  <a:lnTo>
                    <a:pt x="173" y="154"/>
                  </a:lnTo>
                  <a:lnTo>
                    <a:pt x="156" y="179"/>
                  </a:lnTo>
                  <a:lnTo>
                    <a:pt x="156" y="179"/>
                  </a:lnTo>
                  <a:lnTo>
                    <a:pt x="135" y="205"/>
                  </a:lnTo>
                  <a:lnTo>
                    <a:pt x="114" y="230"/>
                  </a:lnTo>
                  <a:lnTo>
                    <a:pt x="70" y="280"/>
                  </a:lnTo>
                  <a:lnTo>
                    <a:pt x="70" y="280"/>
                  </a:lnTo>
                  <a:lnTo>
                    <a:pt x="53" y="302"/>
                  </a:lnTo>
                  <a:lnTo>
                    <a:pt x="36" y="327"/>
                  </a:lnTo>
                  <a:lnTo>
                    <a:pt x="20" y="351"/>
                  </a:lnTo>
                  <a:lnTo>
                    <a:pt x="11" y="361"/>
                  </a:lnTo>
                  <a:lnTo>
                    <a:pt x="2" y="373"/>
                  </a:lnTo>
                  <a:lnTo>
                    <a:pt x="2" y="373"/>
                  </a:lnTo>
                  <a:lnTo>
                    <a:pt x="0" y="375"/>
                  </a:lnTo>
                  <a:lnTo>
                    <a:pt x="0" y="377"/>
                  </a:lnTo>
                  <a:lnTo>
                    <a:pt x="3" y="381"/>
                  </a:lnTo>
                  <a:lnTo>
                    <a:pt x="5" y="382"/>
                  </a:lnTo>
                  <a:lnTo>
                    <a:pt x="8" y="382"/>
                  </a:lnTo>
                  <a:lnTo>
                    <a:pt x="9" y="381"/>
                  </a:lnTo>
                  <a:lnTo>
                    <a:pt x="9" y="381"/>
                  </a:lnTo>
                  <a:lnTo>
                    <a:pt x="26" y="360"/>
                  </a:lnTo>
                  <a:lnTo>
                    <a:pt x="41" y="339"/>
                  </a:lnTo>
                  <a:lnTo>
                    <a:pt x="55" y="317"/>
                  </a:lnTo>
                  <a:lnTo>
                    <a:pt x="71" y="296"/>
                  </a:lnTo>
                  <a:lnTo>
                    <a:pt x="71" y="296"/>
                  </a:lnTo>
                  <a:lnTo>
                    <a:pt x="91" y="272"/>
                  </a:lnTo>
                  <a:lnTo>
                    <a:pt x="111" y="250"/>
                  </a:lnTo>
                  <a:lnTo>
                    <a:pt x="153" y="204"/>
                  </a:lnTo>
                  <a:lnTo>
                    <a:pt x="153" y="204"/>
                  </a:lnTo>
                  <a:lnTo>
                    <a:pt x="161" y="194"/>
                  </a:lnTo>
                  <a:lnTo>
                    <a:pt x="169" y="182"/>
                  </a:lnTo>
                  <a:lnTo>
                    <a:pt x="183" y="158"/>
                  </a:lnTo>
                  <a:lnTo>
                    <a:pt x="183" y="158"/>
                  </a:lnTo>
                  <a:lnTo>
                    <a:pt x="206" y="130"/>
                  </a:lnTo>
                  <a:lnTo>
                    <a:pt x="229" y="102"/>
                  </a:lnTo>
                  <a:lnTo>
                    <a:pt x="229" y="102"/>
                  </a:lnTo>
                  <a:lnTo>
                    <a:pt x="267" y="55"/>
                  </a:lnTo>
                  <a:lnTo>
                    <a:pt x="287" y="32"/>
                  </a:lnTo>
                  <a:lnTo>
                    <a:pt x="306" y="9"/>
                  </a:lnTo>
                  <a:lnTo>
                    <a:pt x="306" y="9"/>
                  </a:lnTo>
                  <a:lnTo>
                    <a:pt x="308" y="8"/>
                  </a:lnTo>
                  <a:lnTo>
                    <a:pt x="309" y="5"/>
                  </a:lnTo>
                  <a:lnTo>
                    <a:pt x="306" y="1"/>
                  </a:lnTo>
                  <a:lnTo>
                    <a:pt x="302" y="0"/>
                  </a:lnTo>
                  <a:lnTo>
                    <a:pt x="301" y="0"/>
                  </a:lnTo>
                  <a:lnTo>
                    <a:pt x="298" y="1"/>
                  </a:lnTo>
                  <a:lnTo>
                    <a:pt x="298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3" name="Freeform 897"/>
            <p:cNvSpPr/>
            <p:nvPr/>
          </p:nvSpPr>
          <p:spPr bwMode="auto">
            <a:xfrm>
              <a:off x="3629026" y="3665538"/>
              <a:ext cx="88900" cy="111125"/>
            </a:xfrm>
            <a:custGeom>
              <a:avLst/>
              <a:gdLst/>
              <a:ahLst/>
              <a:cxnLst>
                <a:cxn ang="0">
                  <a:pos x="222" y="5"/>
                </a:cxn>
                <a:cxn ang="0">
                  <a:pos x="220" y="1"/>
                </a:cxn>
                <a:cxn ang="0">
                  <a:pos x="216" y="1"/>
                </a:cxn>
                <a:cxn ang="0">
                  <a:pos x="212" y="5"/>
                </a:cxn>
                <a:cxn ang="0">
                  <a:pos x="212" y="8"/>
                </a:cxn>
                <a:cxn ang="0">
                  <a:pos x="210" y="13"/>
                </a:cxn>
                <a:cxn ang="0">
                  <a:pos x="201" y="28"/>
                </a:cxn>
                <a:cxn ang="0">
                  <a:pos x="180" y="50"/>
                </a:cxn>
                <a:cxn ang="0">
                  <a:pos x="170" y="60"/>
                </a:cxn>
                <a:cxn ang="0">
                  <a:pos x="124" y="123"/>
                </a:cxn>
                <a:cxn ang="0">
                  <a:pos x="107" y="144"/>
                </a:cxn>
                <a:cxn ang="0">
                  <a:pos x="51" y="207"/>
                </a:cxn>
                <a:cxn ang="0">
                  <a:pos x="39" y="219"/>
                </a:cxn>
                <a:cxn ang="0">
                  <a:pos x="29" y="232"/>
                </a:cxn>
                <a:cxn ang="0">
                  <a:pos x="23" y="242"/>
                </a:cxn>
                <a:cxn ang="0">
                  <a:pos x="12" y="262"/>
                </a:cxn>
                <a:cxn ang="0">
                  <a:pos x="2" y="270"/>
                </a:cxn>
                <a:cxn ang="0">
                  <a:pos x="0" y="273"/>
                </a:cxn>
                <a:cxn ang="0">
                  <a:pos x="2" y="280"/>
                </a:cxn>
                <a:cxn ang="0">
                  <a:pos x="6" y="280"/>
                </a:cxn>
                <a:cxn ang="0">
                  <a:pos x="8" y="280"/>
                </a:cxn>
                <a:cxn ang="0">
                  <a:pos x="21" y="267"/>
                </a:cxn>
                <a:cxn ang="0">
                  <a:pos x="40" y="237"/>
                </a:cxn>
                <a:cxn ang="0">
                  <a:pos x="51" y="222"/>
                </a:cxn>
                <a:cxn ang="0">
                  <a:pos x="129" y="136"/>
                </a:cxn>
                <a:cxn ang="0">
                  <a:pos x="138" y="124"/>
                </a:cxn>
                <a:cxn ang="0">
                  <a:pos x="162" y="90"/>
                </a:cxn>
                <a:cxn ang="0">
                  <a:pos x="187" y="56"/>
                </a:cxn>
                <a:cxn ang="0">
                  <a:pos x="197" y="46"/>
                </a:cxn>
                <a:cxn ang="0">
                  <a:pos x="216" y="28"/>
                </a:cxn>
                <a:cxn ang="0">
                  <a:pos x="221" y="17"/>
                </a:cxn>
                <a:cxn ang="0">
                  <a:pos x="222" y="5"/>
                </a:cxn>
              </a:cxnLst>
              <a:rect l="0" t="0" r="r" b="b"/>
              <a:pathLst>
                <a:path w="222" h="280">
                  <a:moveTo>
                    <a:pt x="222" y="5"/>
                  </a:moveTo>
                  <a:lnTo>
                    <a:pt x="222" y="5"/>
                  </a:lnTo>
                  <a:lnTo>
                    <a:pt x="221" y="3"/>
                  </a:lnTo>
                  <a:lnTo>
                    <a:pt x="220" y="1"/>
                  </a:lnTo>
                  <a:lnTo>
                    <a:pt x="218" y="0"/>
                  </a:lnTo>
                  <a:lnTo>
                    <a:pt x="216" y="1"/>
                  </a:lnTo>
                  <a:lnTo>
                    <a:pt x="212" y="3"/>
                  </a:lnTo>
                  <a:lnTo>
                    <a:pt x="212" y="5"/>
                  </a:lnTo>
                  <a:lnTo>
                    <a:pt x="212" y="8"/>
                  </a:lnTo>
                  <a:lnTo>
                    <a:pt x="212" y="8"/>
                  </a:lnTo>
                  <a:lnTo>
                    <a:pt x="212" y="11"/>
                  </a:lnTo>
                  <a:lnTo>
                    <a:pt x="210" y="13"/>
                  </a:lnTo>
                  <a:lnTo>
                    <a:pt x="206" y="20"/>
                  </a:lnTo>
                  <a:lnTo>
                    <a:pt x="201" y="28"/>
                  </a:lnTo>
                  <a:lnTo>
                    <a:pt x="195" y="35"/>
                  </a:lnTo>
                  <a:lnTo>
                    <a:pt x="180" y="50"/>
                  </a:lnTo>
                  <a:lnTo>
                    <a:pt x="170" y="60"/>
                  </a:lnTo>
                  <a:lnTo>
                    <a:pt x="170" y="60"/>
                  </a:lnTo>
                  <a:lnTo>
                    <a:pt x="140" y="102"/>
                  </a:lnTo>
                  <a:lnTo>
                    <a:pt x="124" y="123"/>
                  </a:lnTo>
                  <a:lnTo>
                    <a:pt x="107" y="144"/>
                  </a:lnTo>
                  <a:lnTo>
                    <a:pt x="107" y="144"/>
                  </a:lnTo>
                  <a:lnTo>
                    <a:pt x="80" y="175"/>
                  </a:lnTo>
                  <a:lnTo>
                    <a:pt x="51" y="207"/>
                  </a:lnTo>
                  <a:lnTo>
                    <a:pt x="51" y="207"/>
                  </a:lnTo>
                  <a:lnTo>
                    <a:pt x="39" y="219"/>
                  </a:lnTo>
                  <a:lnTo>
                    <a:pt x="34" y="225"/>
                  </a:lnTo>
                  <a:lnTo>
                    <a:pt x="29" y="232"/>
                  </a:lnTo>
                  <a:lnTo>
                    <a:pt x="29" y="232"/>
                  </a:lnTo>
                  <a:lnTo>
                    <a:pt x="23" y="242"/>
                  </a:lnTo>
                  <a:lnTo>
                    <a:pt x="18" y="253"/>
                  </a:lnTo>
                  <a:lnTo>
                    <a:pt x="12" y="262"/>
                  </a:lnTo>
                  <a:lnTo>
                    <a:pt x="2" y="270"/>
                  </a:lnTo>
                  <a:lnTo>
                    <a:pt x="2" y="270"/>
                  </a:lnTo>
                  <a:lnTo>
                    <a:pt x="1" y="271"/>
                  </a:lnTo>
                  <a:lnTo>
                    <a:pt x="0" y="273"/>
                  </a:lnTo>
                  <a:lnTo>
                    <a:pt x="1" y="277"/>
                  </a:lnTo>
                  <a:lnTo>
                    <a:pt x="2" y="280"/>
                  </a:lnTo>
                  <a:lnTo>
                    <a:pt x="4" y="280"/>
                  </a:lnTo>
                  <a:lnTo>
                    <a:pt x="6" y="280"/>
                  </a:lnTo>
                  <a:lnTo>
                    <a:pt x="8" y="280"/>
                  </a:lnTo>
                  <a:lnTo>
                    <a:pt x="8" y="280"/>
                  </a:lnTo>
                  <a:lnTo>
                    <a:pt x="16" y="273"/>
                  </a:lnTo>
                  <a:lnTo>
                    <a:pt x="21" y="267"/>
                  </a:lnTo>
                  <a:lnTo>
                    <a:pt x="31" y="253"/>
                  </a:lnTo>
                  <a:lnTo>
                    <a:pt x="40" y="237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90" y="179"/>
                  </a:lnTo>
                  <a:lnTo>
                    <a:pt x="129" y="136"/>
                  </a:lnTo>
                  <a:lnTo>
                    <a:pt x="129" y="136"/>
                  </a:lnTo>
                  <a:lnTo>
                    <a:pt x="138" y="124"/>
                  </a:lnTo>
                  <a:lnTo>
                    <a:pt x="146" y="114"/>
                  </a:lnTo>
                  <a:lnTo>
                    <a:pt x="162" y="90"/>
                  </a:lnTo>
                  <a:lnTo>
                    <a:pt x="178" y="67"/>
                  </a:lnTo>
                  <a:lnTo>
                    <a:pt x="187" y="56"/>
                  </a:lnTo>
                  <a:lnTo>
                    <a:pt x="197" y="46"/>
                  </a:lnTo>
                  <a:lnTo>
                    <a:pt x="197" y="46"/>
                  </a:lnTo>
                  <a:lnTo>
                    <a:pt x="206" y="37"/>
                  </a:lnTo>
                  <a:lnTo>
                    <a:pt x="216" y="28"/>
                  </a:lnTo>
                  <a:lnTo>
                    <a:pt x="218" y="22"/>
                  </a:lnTo>
                  <a:lnTo>
                    <a:pt x="221" y="17"/>
                  </a:lnTo>
                  <a:lnTo>
                    <a:pt x="222" y="12"/>
                  </a:lnTo>
                  <a:lnTo>
                    <a:pt x="222" y="5"/>
                  </a:lnTo>
                  <a:lnTo>
                    <a:pt x="222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4" name="Freeform 898"/>
            <p:cNvSpPr/>
            <p:nvPr/>
          </p:nvSpPr>
          <p:spPr bwMode="auto">
            <a:xfrm>
              <a:off x="3668713" y="3692526"/>
              <a:ext cx="60325" cy="80963"/>
            </a:xfrm>
            <a:custGeom>
              <a:avLst/>
              <a:gdLst/>
              <a:ahLst/>
              <a:cxnLst>
                <a:cxn ang="0">
                  <a:pos x="142" y="4"/>
                </a:cxn>
                <a:cxn ang="0">
                  <a:pos x="142" y="4"/>
                </a:cxn>
                <a:cxn ang="0">
                  <a:pos x="141" y="8"/>
                </a:cxn>
                <a:cxn ang="0">
                  <a:pos x="138" y="14"/>
                </a:cxn>
                <a:cxn ang="0">
                  <a:pos x="130" y="24"/>
                </a:cxn>
                <a:cxn ang="0">
                  <a:pos x="121" y="34"/>
                </a:cxn>
                <a:cxn ang="0">
                  <a:pos x="115" y="42"/>
                </a:cxn>
                <a:cxn ang="0">
                  <a:pos x="115" y="42"/>
                </a:cxn>
                <a:cxn ang="0">
                  <a:pos x="95" y="70"/>
                </a:cxn>
                <a:cxn ang="0">
                  <a:pos x="77" y="97"/>
                </a:cxn>
                <a:cxn ang="0">
                  <a:pos x="77" y="97"/>
                </a:cxn>
                <a:cxn ang="0">
                  <a:pos x="68" y="110"/>
                </a:cxn>
                <a:cxn ang="0">
                  <a:pos x="58" y="122"/>
                </a:cxn>
                <a:cxn ang="0">
                  <a:pos x="38" y="147"/>
                </a:cxn>
                <a:cxn ang="0">
                  <a:pos x="18" y="170"/>
                </a:cxn>
                <a:cxn ang="0">
                  <a:pos x="9" y="184"/>
                </a:cxn>
                <a:cxn ang="0">
                  <a:pos x="1" y="197"/>
                </a:cxn>
                <a:cxn ang="0">
                  <a:pos x="1" y="197"/>
                </a:cxn>
                <a:cxn ang="0">
                  <a:pos x="0" y="199"/>
                </a:cxn>
                <a:cxn ang="0">
                  <a:pos x="0" y="202"/>
                </a:cxn>
                <a:cxn ang="0">
                  <a:pos x="2" y="204"/>
                </a:cxn>
                <a:cxn ang="0">
                  <a:pos x="6" y="206"/>
                </a:cxn>
                <a:cxn ang="0">
                  <a:pos x="9" y="204"/>
                </a:cxn>
                <a:cxn ang="0">
                  <a:pos x="10" y="203"/>
                </a:cxn>
                <a:cxn ang="0">
                  <a:pos x="10" y="203"/>
                </a:cxn>
                <a:cxn ang="0">
                  <a:pos x="19" y="189"/>
                </a:cxn>
                <a:cxn ang="0">
                  <a:pos x="30" y="177"/>
                </a:cxn>
                <a:cxn ang="0">
                  <a:pos x="51" y="152"/>
                </a:cxn>
                <a:cxn ang="0">
                  <a:pos x="51" y="152"/>
                </a:cxn>
                <a:cxn ang="0">
                  <a:pos x="69" y="129"/>
                </a:cxn>
                <a:cxn ang="0">
                  <a:pos x="87" y="102"/>
                </a:cxn>
                <a:cxn ang="0">
                  <a:pos x="87" y="102"/>
                </a:cxn>
                <a:cxn ang="0">
                  <a:pos x="124" y="49"/>
                </a:cxn>
                <a:cxn ang="0">
                  <a:pos x="124" y="49"/>
                </a:cxn>
                <a:cxn ang="0">
                  <a:pos x="133" y="38"/>
                </a:cxn>
                <a:cxn ang="0">
                  <a:pos x="141" y="29"/>
                </a:cxn>
                <a:cxn ang="0">
                  <a:pos x="149" y="19"/>
                </a:cxn>
                <a:cxn ang="0">
                  <a:pos x="151" y="14"/>
                </a:cxn>
                <a:cxn ang="0">
                  <a:pos x="154" y="7"/>
                </a:cxn>
                <a:cxn ang="0">
                  <a:pos x="154" y="7"/>
                </a:cxn>
                <a:cxn ang="0">
                  <a:pos x="154" y="4"/>
                </a:cxn>
                <a:cxn ang="0">
                  <a:pos x="153" y="3"/>
                </a:cxn>
                <a:cxn ang="0">
                  <a:pos x="149" y="0"/>
                </a:cxn>
                <a:cxn ang="0">
                  <a:pos x="145" y="0"/>
                </a:cxn>
                <a:cxn ang="0">
                  <a:pos x="144" y="2"/>
                </a:cxn>
                <a:cxn ang="0">
                  <a:pos x="142" y="4"/>
                </a:cxn>
                <a:cxn ang="0">
                  <a:pos x="142" y="4"/>
                </a:cxn>
              </a:cxnLst>
              <a:rect l="0" t="0" r="r" b="b"/>
              <a:pathLst>
                <a:path w="154" h="206">
                  <a:moveTo>
                    <a:pt x="142" y="4"/>
                  </a:moveTo>
                  <a:lnTo>
                    <a:pt x="142" y="4"/>
                  </a:lnTo>
                  <a:lnTo>
                    <a:pt x="141" y="8"/>
                  </a:lnTo>
                  <a:lnTo>
                    <a:pt x="138" y="14"/>
                  </a:lnTo>
                  <a:lnTo>
                    <a:pt x="130" y="24"/>
                  </a:lnTo>
                  <a:lnTo>
                    <a:pt x="121" y="34"/>
                  </a:lnTo>
                  <a:lnTo>
                    <a:pt x="115" y="42"/>
                  </a:lnTo>
                  <a:lnTo>
                    <a:pt x="115" y="42"/>
                  </a:lnTo>
                  <a:lnTo>
                    <a:pt x="95" y="70"/>
                  </a:lnTo>
                  <a:lnTo>
                    <a:pt x="77" y="97"/>
                  </a:lnTo>
                  <a:lnTo>
                    <a:pt x="77" y="97"/>
                  </a:lnTo>
                  <a:lnTo>
                    <a:pt x="68" y="110"/>
                  </a:lnTo>
                  <a:lnTo>
                    <a:pt x="58" y="122"/>
                  </a:lnTo>
                  <a:lnTo>
                    <a:pt x="38" y="147"/>
                  </a:lnTo>
                  <a:lnTo>
                    <a:pt x="18" y="170"/>
                  </a:lnTo>
                  <a:lnTo>
                    <a:pt x="9" y="184"/>
                  </a:lnTo>
                  <a:lnTo>
                    <a:pt x="1" y="197"/>
                  </a:lnTo>
                  <a:lnTo>
                    <a:pt x="1" y="197"/>
                  </a:lnTo>
                  <a:lnTo>
                    <a:pt x="0" y="199"/>
                  </a:lnTo>
                  <a:lnTo>
                    <a:pt x="0" y="202"/>
                  </a:lnTo>
                  <a:lnTo>
                    <a:pt x="2" y="204"/>
                  </a:lnTo>
                  <a:lnTo>
                    <a:pt x="6" y="206"/>
                  </a:lnTo>
                  <a:lnTo>
                    <a:pt x="9" y="204"/>
                  </a:lnTo>
                  <a:lnTo>
                    <a:pt x="10" y="203"/>
                  </a:lnTo>
                  <a:lnTo>
                    <a:pt x="10" y="203"/>
                  </a:lnTo>
                  <a:lnTo>
                    <a:pt x="19" y="189"/>
                  </a:lnTo>
                  <a:lnTo>
                    <a:pt x="30" y="177"/>
                  </a:lnTo>
                  <a:lnTo>
                    <a:pt x="51" y="152"/>
                  </a:lnTo>
                  <a:lnTo>
                    <a:pt x="51" y="152"/>
                  </a:lnTo>
                  <a:lnTo>
                    <a:pt x="69" y="129"/>
                  </a:lnTo>
                  <a:lnTo>
                    <a:pt x="87" y="102"/>
                  </a:lnTo>
                  <a:lnTo>
                    <a:pt x="87" y="102"/>
                  </a:lnTo>
                  <a:lnTo>
                    <a:pt x="124" y="49"/>
                  </a:lnTo>
                  <a:lnTo>
                    <a:pt x="124" y="49"/>
                  </a:lnTo>
                  <a:lnTo>
                    <a:pt x="133" y="38"/>
                  </a:lnTo>
                  <a:lnTo>
                    <a:pt x="141" y="29"/>
                  </a:lnTo>
                  <a:lnTo>
                    <a:pt x="149" y="19"/>
                  </a:lnTo>
                  <a:lnTo>
                    <a:pt x="151" y="14"/>
                  </a:lnTo>
                  <a:lnTo>
                    <a:pt x="154" y="7"/>
                  </a:lnTo>
                  <a:lnTo>
                    <a:pt x="154" y="7"/>
                  </a:lnTo>
                  <a:lnTo>
                    <a:pt x="154" y="4"/>
                  </a:lnTo>
                  <a:lnTo>
                    <a:pt x="153" y="3"/>
                  </a:lnTo>
                  <a:lnTo>
                    <a:pt x="149" y="0"/>
                  </a:lnTo>
                  <a:lnTo>
                    <a:pt x="145" y="0"/>
                  </a:lnTo>
                  <a:lnTo>
                    <a:pt x="144" y="2"/>
                  </a:lnTo>
                  <a:lnTo>
                    <a:pt x="142" y="4"/>
                  </a:lnTo>
                  <a:lnTo>
                    <a:pt x="142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5" name="Freeform 899"/>
            <p:cNvSpPr/>
            <p:nvPr/>
          </p:nvSpPr>
          <p:spPr bwMode="auto">
            <a:xfrm>
              <a:off x="3697288" y="3721101"/>
              <a:ext cx="41275" cy="50800"/>
            </a:xfrm>
            <a:custGeom>
              <a:avLst/>
              <a:gdLst/>
              <a:ahLst/>
              <a:cxnLst>
                <a:cxn ang="0">
                  <a:pos x="93" y="2"/>
                </a:cxn>
                <a:cxn ang="0">
                  <a:pos x="93" y="2"/>
                </a:cxn>
                <a:cxn ang="0">
                  <a:pos x="80" y="15"/>
                </a:cxn>
                <a:cxn ang="0">
                  <a:pos x="68" y="30"/>
                </a:cxn>
                <a:cxn ang="0">
                  <a:pos x="46" y="59"/>
                </a:cxn>
                <a:cxn ang="0">
                  <a:pos x="24" y="87"/>
                </a:cxn>
                <a:cxn ang="0">
                  <a:pos x="1" y="116"/>
                </a:cxn>
                <a:cxn ang="0">
                  <a:pos x="1" y="116"/>
                </a:cxn>
                <a:cxn ang="0">
                  <a:pos x="0" y="119"/>
                </a:cxn>
                <a:cxn ang="0">
                  <a:pos x="0" y="120"/>
                </a:cxn>
                <a:cxn ang="0">
                  <a:pos x="1" y="124"/>
                </a:cxn>
                <a:cxn ang="0">
                  <a:pos x="4" y="125"/>
                </a:cxn>
                <a:cxn ang="0">
                  <a:pos x="5" y="127"/>
                </a:cxn>
                <a:cxn ang="0">
                  <a:pos x="8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32" y="95"/>
                </a:cxn>
                <a:cxn ang="0">
                  <a:pos x="54" y="66"/>
                </a:cxn>
                <a:cxn ang="0">
                  <a:pos x="76" y="38"/>
                </a:cxn>
                <a:cxn ang="0">
                  <a:pos x="89" y="23"/>
                </a:cxn>
                <a:cxn ang="0">
                  <a:pos x="101" y="10"/>
                </a:cxn>
                <a:cxn ang="0">
                  <a:pos x="101" y="10"/>
                </a:cxn>
                <a:cxn ang="0">
                  <a:pos x="102" y="8"/>
                </a:cxn>
                <a:cxn ang="0">
                  <a:pos x="102" y="6"/>
                </a:cxn>
                <a:cxn ang="0">
                  <a:pos x="101" y="2"/>
                </a:cxn>
                <a:cxn ang="0">
                  <a:pos x="97" y="0"/>
                </a:cxn>
                <a:cxn ang="0">
                  <a:pos x="94" y="1"/>
                </a:cxn>
                <a:cxn ang="0">
                  <a:pos x="93" y="2"/>
                </a:cxn>
                <a:cxn ang="0">
                  <a:pos x="93" y="2"/>
                </a:cxn>
              </a:cxnLst>
              <a:rect l="0" t="0" r="r" b="b"/>
              <a:pathLst>
                <a:path w="102" h="127">
                  <a:moveTo>
                    <a:pt x="93" y="2"/>
                  </a:moveTo>
                  <a:lnTo>
                    <a:pt x="93" y="2"/>
                  </a:lnTo>
                  <a:lnTo>
                    <a:pt x="80" y="15"/>
                  </a:lnTo>
                  <a:lnTo>
                    <a:pt x="68" y="30"/>
                  </a:lnTo>
                  <a:lnTo>
                    <a:pt x="46" y="59"/>
                  </a:lnTo>
                  <a:lnTo>
                    <a:pt x="24" y="87"/>
                  </a:lnTo>
                  <a:lnTo>
                    <a:pt x="1" y="116"/>
                  </a:lnTo>
                  <a:lnTo>
                    <a:pt x="1" y="116"/>
                  </a:lnTo>
                  <a:lnTo>
                    <a:pt x="0" y="119"/>
                  </a:lnTo>
                  <a:lnTo>
                    <a:pt x="0" y="120"/>
                  </a:lnTo>
                  <a:lnTo>
                    <a:pt x="1" y="124"/>
                  </a:lnTo>
                  <a:lnTo>
                    <a:pt x="4" y="125"/>
                  </a:lnTo>
                  <a:lnTo>
                    <a:pt x="5" y="127"/>
                  </a:lnTo>
                  <a:lnTo>
                    <a:pt x="8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32" y="95"/>
                  </a:lnTo>
                  <a:lnTo>
                    <a:pt x="54" y="66"/>
                  </a:lnTo>
                  <a:lnTo>
                    <a:pt x="76" y="38"/>
                  </a:lnTo>
                  <a:lnTo>
                    <a:pt x="89" y="23"/>
                  </a:lnTo>
                  <a:lnTo>
                    <a:pt x="101" y="10"/>
                  </a:lnTo>
                  <a:lnTo>
                    <a:pt x="101" y="10"/>
                  </a:lnTo>
                  <a:lnTo>
                    <a:pt x="102" y="8"/>
                  </a:lnTo>
                  <a:lnTo>
                    <a:pt x="102" y="6"/>
                  </a:lnTo>
                  <a:lnTo>
                    <a:pt x="101" y="2"/>
                  </a:lnTo>
                  <a:lnTo>
                    <a:pt x="97" y="0"/>
                  </a:lnTo>
                  <a:lnTo>
                    <a:pt x="94" y="1"/>
                  </a:lnTo>
                  <a:lnTo>
                    <a:pt x="93" y="2"/>
                  </a:lnTo>
                  <a:lnTo>
                    <a:pt x="9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6" name="Freeform 900"/>
            <p:cNvSpPr/>
            <p:nvPr/>
          </p:nvSpPr>
          <p:spPr bwMode="auto">
            <a:xfrm>
              <a:off x="3511551" y="3597276"/>
              <a:ext cx="38100" cy="52388"/>
            </a:xfrm>
            <a:custGeom>
              <a:avLst/>
              <a:gdLst/>
              <a:ahLst/>
              <a:cxnLst>
                <a:cxn ang="0">
                  <a:pos x="86" y="4"/>
                </a:cxn>
                <a:cxn ang="0">
                  <a:pos x="86" y="4"/>
                </a:cxn>
                <a:cxn ang="0">
                  <a:pos x="68" y="35"/>
                </a:cxn>
                <a:cxn ang="0">
                  <a:pos x="48" y="65"/>
                </a:cxn>
                <a:cxn ang="0">
                  <a:pos x="26" y="95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4"/>
                </a:cxn>
                <a:cxn ang="0">
                  <a:pos x="0" y="127"/>
                </a:cxn>
                <a:cxn ang="0">
                  <a:pos x="1" y="129"/>
                </a:cxn>
                <a:cxn ang="0">
                  <a:pos x="5" y="132"/>
                </a:cxn>
                <a:cxn ang="0">
                  <a:pos x="8" y="132"/>
                </a:cxn>
                <a:cxn ang="0">
                  <a:pos x="9" y="131"/>
                </a:cxn>
                <a:cxn ang="0">
                  <a:pos x="9" y="131"/>
                </a:cxn>
                <a:cxn ang="0">
                  <a:pos x="35" y="102"/>
                </a:cxn>
                <a:cxn ang="0">
                  <a:pos x="57" y="73"/>
                </a:cxn>
                <a:cxn ang="0">
                  <a:pos x="78" y="42"/>
                </a:cxn>
                <a:cxn ang="0">
                  <a:pos x="95" y="9"/>
                </a:cxn>
                <a:cxn ang="0">
                  <a:pos x="95" y="9"/>
                </a:cxn>
                <a:cxn ang="0">
                  <a:pos x="97" y="6"/>
                </a:cxn>
                <a:cxn ang="0">
                  <a:pos x="97" y="4"/>
                </a:cxn>
                <a:cxn ang="0">
                  <a:pos x="94" y="1"/>
                </a:cxn>
                <a:cxn ang="0">
                  <a:pos x="90" y="0"/>
                </a:cxn>
                <a:cxn ang="0">
                  <a:pos x="88" y="1"/>
                </a:cxn>
                <a:cxn ang="0">
                  <a:pos x="86" y="4"/>
                </a:cxn>
                <a:cxn ang="0">
                  <a:pos x="86" y="4"/>
                </a:cxn>
              </a:cxnLst>
              <a:rect l="0" t="0" r="r" b="b"/>
              <a:pathLst>
                <a:path w="97" h="132">
                  <a:moveTo>
                    <a:pt x="86" y="4"/>
                  </a:moveTo>
                  <a:lnTo>
                    <a:pt x="86" y="4"/>
                  </a:lnTo>
                  <a:lnTo>
                    <a:pt x="68" y="35"/>
                  </a:lnTo>
                  <a:lnTo>
                    <a:pt x="48" y="65"/>
                  </a:lnTo>
                  <a:lnTo>
                    <a:pt x="26" y="95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4"/>
                  </a:lnTo>
                  <a:lnTo>
                    <a:pt x="0" y="127"/>
                  </a:lnTo>
                  <a:lnTo>
                    <a:pt x="1" y="129"/>
                  </a:lnTo>
                  <a:lnTo>
                    <a:pt x="5" y="132"/>
                  </a:lnTo>
                  <a:lnTo>
                    <a:pt x="8" y="132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35" y="102"/>
                  </a:lnTo>
                  <a:lnTo>
                    <a:pt x="57" y="73"/>
                  </a:lnTo>
                  <a:lnTo>
                    <a:pt x="78" y="42"/>
                  </a:lnTo>
                  <a:lnTo>
                    <a:pt x="95" y="9"/>
                  </a:lnTo>
                  <a:lnTo>
                    <a:pt x="95" y="9"/>
                  </a:lnTo>
                  <a:lnTo>
                    <a:pt x="97" y="6"/>
                  </a:lnTo>
                  <a:lnTo>
                    <a:pt x="97" y="4"/>
                  </a:lnTo>
                  <a:lnTo>
                    <a:pt x="94" y="1"/>
                  </a:lnTo>
                  <a:lnTo>
                    <a:pt x="90" y="0"/>
                  </a:lnTo>
                  <a:lnTo>
                    <a:pt x="88" y="1"/>
                  </a:lnTo>
                  <a:lnTo>
                    <a:pt x="86" y="4"/>
                  </a:lnTo>
                  <a:lnTo>
                    <a:pt x="86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7" name="Freeform 901"/>
            <p:cNvSpPr/>
            <p:nvPr/>
          </p:nvSpPr>
          <p:spPr bwMode="auto">
            <a:xfrm>
              <a:off x="3522663" y="3532188"/>
              <a:ext cx="114300" cy="157163"/>
            </a:xfrm>
            <a:custGeom>
              <a:avLst/>
              <a:gdLst/>
              <a:ahLst/>
              <a:cxnLst>
                <a:cxn ang="0">
                  <a:pos x="273" y="4"/>
                </a:cxn>
                <a:cxn ang="0">
                  <a:pos x="267" y="18"/>
                </a:cxn>
                <a:cxn ang="0">
                  <a:pos x="233" y="55"/>
                </a:cxn>
                <a:cxn ang="0">
                  <a:pos x="223" y="65"/>
                </a:cxn>
                <a:cxn ang="0">
                  <a:pos x="200" y="98"/>
                </a:cxn>
                <a:cxn ang="0">
                  <a:pos x="163" y="157"/>
                </a:cxn>
                <a:cxn ang="0">
                  <a:pos x="127" y="216"/>
                </a:cxn>
                <a:cxn ang="0">
                  <a:pos x="89" y="264"/>
                </a:cxn>
                <a:cxn ang="0">
                  <a:pos x="62" y="300"/>
                </a:cxn>
                <a:cxn ang="0">
                  <a:pos x="53" y="313"/>
                </a:cxn>
                <a:cxn ang="0">
                  <a:pos x="25" y="358"/>
                </a:cxn>
                <a:cxn ang="0">
                  <a:pos x="14" y="375"/>
                </a:cxn>
                <a:cxn ang="0">
                  <a:pos x="6" y="387"/>
                </a:cxn>
                <a:cxn ang="0">
                  <a:pos x="5" y="388"/>
                </a:cxn>
                <a:cxn ang="0">
                  <a:pos x="1" y="390"/>
                </a:cxn>
                <a:cxn ang="0">
                  <a:pos x="1" y="398"/>
                </a:cxn>
                <a:cxn ang="0">
                  <a:pos x="5" y="399"/>
                </a:cxn>
                <a:cxn ang="0">
                  <a:pos x="11" y="398"/>
                </a:cxn>
                <a:cxn ang="0">
                  <a:pos x="22" y="387"/>
                </a:cxn>
                <a:cxn ang="0">
                  <a:pos x="35" y="364"/>
                </a:cxn>
                <a:cxn ang="0">
                  <a:pos x="43" y="352"/>
                </a:cxn>
                <a:cxn ang="0">
                  <a:pos x="52" y="340"/>
                </a:cxn>
                <a:cxn ang="0">
                  <a:pos x="73" y="302"/>
                </a:cxn>
                <a:cxn ang="0">
                  <a:pos x="79" y="293"/>
                </a:cxn>
                <a:cxn ang="0">
                  <a:pos x="95" y="277"/>
                </a:cxn>
                <a:cxn ang="0">
                  <a:pos x="103" y="269"/>
                </a:cxn>
                <a:cxn ang="0">
                  <a:pos x="119" y="246"/>
                </a:cxn>
                <a:cxn ang="0">
                  <a:pos x="141" y="213"/>
                </a:cxn>
                <a:cxn ang="0">
                  <a:pos x="204" y="114"/>
                </a:cxn>
                <a:cxn ang="0">
                  <a:pos x="215" y="96"/>
                </a:cxn>
                <a:cxn ang="0">
                  <a:pos x="255" y="48"/>
                </a:cxn>
                <a:cxn ang="0">
                  <a:pos x="272" y="29"/>
                </a:cxn>
                <a:cxn ang="0">
                  <a:pos x="282" y="13"/>
                </a:cxn>
                <a:cxn ang="0">
                  <a:pos x="285" y="7"/>
                </a:cxn>
                <a:cxn ang="0">
                  <a:pos x="284" y="3"/>
                </a:cxn>
                <a:cxn ang="0">
                  <a:pos x="277" y="0"/>
                </a:cxn>
                <a:cxn ang="0">
                  <a:pos x="273" y="4"/>
                </a:cxn>
              </a:cxnLst>
              <a:rect l="0" t="0" r="r" b="b"/>
              <a:pathLst>
                <a:path w="285" h="399">
                  <a:moveTo>
                    <a:pt x="273" y="4"/>
                  </a:moveTo>
                  <a:lnTo>
                    <a:pt x="273" y="4"/>
                  </a:lnTo>
                  <a:lnTo>
                    <a:pt x="270" y="11"/>
                  </a:lnTo>
                  <a:lnTo>
                    <a:pt x="267" y="18"/>
                  </a:lnTo>
                  <a:lnTo>
                    <a:pt x="256" y="31"/>
                  </a:lnTo>
                  <a:lnTo>
                    <a:pt x="233" y="55"/>
                  </a:lnTo>
                  <a:lnTo>
                    <a:pt x="233" y="55"/>
                  </a:lnTo>
                  <a:lnTo>
                    <a:pt x="223" y="65"/>
                  </a:lnTo>
                  <a:lnTo>
                    <a:pt x="215" y="76"/>
                  </a:lnTo>
                  <a:lnTo>
                    <a:pt x="200" y="98"/>
                  </a:lnTo>
                  <a:lnTo>
                    <a:pt x="200" y="98"/>
                  </a:lnTo>
                  <a:lnTo>
                    <a:pt x="163" y="157"/>
                  </a:lnTo>
                  <a:lnTo>
                    <a:pt x="127" y="216"/>
                  </a:lnTo>
                  <a:lnTo>
                    <a:pt x="127" y="216"/>
                  </a:lnTo>
                  <a:lnTo>
                    <a:pt x="108" y="241"/>
                  </a:lnTo>
                  <a:lnTo>
                    <a:pt x="89" y="264"/>
                  </a:lnTo>
                  <a:lnTo>
                    <a:pt x="70" y="288"/>
                  </a:lnTo>
                  <a:lnTo>
                    <a:pt x="62" y="300"/>
                  </a:lnTo>
                  <a:lnTo>
                    <a:pt x="53" y="313"/>
                  </a:lnTo>
                  <a:lnTo>
                    <a:pt x="53" y="313"/>
                  </a:lnTo>
                  <a:lnTo>
                    <a:pt x="40" y="336"/>
                  </a:lnTo>
                  <a:lnTo>
                    <a:pt x="25" y="358"/>
                  </a:lnTo>
                  <a:lnTo>
                    <a:pt x="25" y="358"/>
                  </a:lnTo>
                  <a:lnTo>
                    <a:pt x="14" y="375"/>
                  </a:lnTo>
                  <a:lnTo>
                    <a:pt x="9" y="385"/>
                  </a:lnTo>
                  <a:lnTo>
                    <a:pt x="6" y="387"/>
                  </a:lnTo>
                  <a:lnTo>
                    <a:pt x="5" y="388"/>
                  </a:lnTo>
                  <a:lnTo>
                    <a:pt x="5" y="388"/>
                  </a:lnTo>
                  <a:lnTo>
                    <a:pt x="2" y="388"/>
                  </a:lnTo>
                  <a:lnTo>
                    <a:pt x="1" y="390"/>
                  </a:lnTo>
                  <a:lnTo>
                    <a:pt x="0" y="394"/>
                  </a:lnTo>
                  <a:lnTo>
                    <a:pt x="1" y="398"/>
                  </a:lnTo>
                  <a:lnTo>
                    <a:pt x="2" y="399"/>
                  </a:lnTo>
                  <a:lnTo>
                    <a:pt x="5" y="399"/>
                  </a:lnTo>
                  <a:lnTo>
                    <a:pt x="5" y="399"/>
                  </a:lnTo>
                  <a:lnTo>
                    <a:pt x="11" y="398"/>
                  </a:lnTo>
                  <a:lnTo>
                    <a:pt x="17" y="394"/>
                  </a:lnTo>
                  <a:lnTo>
                    <a:pt x="22" y="387"/>
                  </a:lnTo>
                  <a:lnTo>
                    <a:pt x="27" y="379"/>
                  </a:lnTo>
                  <a:lnTo>
                    <a:pt x="35" y="364"/>
                  </a:lnTo>
                  <a:lnTo>
                    <a:pt x="39" y="357"/>
                  </a:lnTo>
                  <a:lnTo>
                    <a:pt x="43" y="352"/>
                  </a:lnTo>
                  <a:lnTo>
                    <a:pt x="43" y="352"/>
                  </a:lnTo>
                  <a:lnTo>
                    <a:pt x="52" y="340"/>
                  </a:lnTo>
                  <a:lnTo>
                    <a:pt x="60" y="327"/>
                  </a:lnTo>
                  <a:lnTo>
                    <a:pt x="73" y="302"/>
                  </a:lnTo>
                  <a:lnTo>
                    <a:pt x="73" y="302"/>
                  </a:lnTo>
                  <a:lnTo>
                    <a:pt x="79" y="293"/>
                  </a:lnTo>
                  <a:lnTo>
                    <a:pt x="87" y="285"/>
                  </a:lnTo>
                  <a:lnTo>
                    <a:pt x="95" y="277"/>
                  </a:lnTo>
                  <a:lnTo>
                    <a:pt x="103" y="269"/>
                  </a:lnTo>
                  <a:lnTo>
                    <a:pt x="103" y="269"/>
                  </a:lnTo>
                  <a:lnTo>
                    <a:pt x="111" y="258"/>
                  </a:lnTo>
                  <a:lnTo>
                    <a:pt x="119" y="246"/>
                  </a:lnTo>
                  <a:lnTo>
                    <a:pt x="119" y="246"/>
                  </a:lnTo>
                  <a:lnTo>
                    <a:pt x="141" y="213"/>
                  </a:lnTo>
                  <a:lnTo>
                    <a:pt x="162" y="181"/>
                  </a:lnTo>
                  <a:lnTo>
                    <a:pt x="204" y="114"/>
                  </a:lnTo>
                  <a:lnTo>
                    <a:pt x="204" y="114"/>
                  </a:lnTo>
                  <a:lnTo>
                    <a:pt x="215" y="96"/>
                  </a:lnTo>
                  <a:lnTo>
                    <a:pt x="227" y="80"/>
                  </a:lnTo>
                  <a:lnTo>
                    <a:pt x="255" y="48"/>
                  </a:lnTo>
                  <a:lnTo>
                    <a:pt x="255" y="48"/>
                  </a:lnTo>
                  <a:lnTo>
                    <a:pt x="272" y="29"/>
                  </a:lnTo>
                  <a:lnTo>
                    <a:pt x="280" y="18"/>
                  </a:lnTo>
                  <a:lnTo>
                    <a:pt x="282" y="13"/>
                  </a:lnTo>
                  <a:lnTo>
                    <a:pt x="285" y="7"/>
                  </a:lnTo>
                  <a:lnTo>
                    <a:pt x="285" y="7"/>
                  </a:lnTo>
                  <a:lnTo>
                    <a:pt x="285" y="5"/>
                  </a:lnTo>
                  <a:lnTo>
                    <a:pt x="284" y="3"/>
                  </a:lnTo>
                  <a:lnTo>
                    <a:pt x="281" y="0"/>
                  </a:lnTo>
                  <a:lnTo>
                    <a:pt x="277" y="0"/>
                  </a:lnTo>
                  <a:lnTo>
                    <a:pt x="274" y="1"/>
                  </a:lnTo>
                  <a:lnTo>
                    <a:pt x="273" y="4"/>
                  </a:lnTo>
                  <a:lnTo>
                    <a:pt x="273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8" name="Freeform 902"/>
            <p:cNvSpPr/>
            <p:nvPr/>
          </p:nvSpPr>
          <p:spPr bwMode="auto">
            <a:xfrm>
              <a:off x="3600451" y="3543301"/>
              <a:ext cx="68263" cy="95250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2" y="12"/>
                </a:cxn>
                <a:cxn ang="0">
                  <a:pos x="144" y="23"/>
                </a:cxn>
                <a:cxn ang="0">
                  <a:pos x="128" y="46"/>
                </a:cxn>
                <a:cxn ang="0">
                  <a:pos x="114" y="70"/>
                </a:cxn>
                <a:cxn ang="0">
                  <a:pos x="100" y="95"/>
                </a:cxn>
                <a:cxn ang="0">
                  <a:pos x="100" y="95"/>
                </a:cxn>
                <a:cxn ang="0">
                  <a:pos x="92" y="108"/>
                </a:cxn>
                <a:cxn ang="0">
                  <a:pos x="81" y="121"/>
                </a:cxn>
                <a:cxn ang="0">
                  <a:pos x="60" y="148"/>
                </a:cxn>
                <a:cxn ang="0">
                  <a:pos x="60" y="148"/>
                </a:cxn>
                <a:cxn ang="0">
                  <a:pos x="38" y="175"/>
                </a:cxn>
                <a:cxn ang="0">
                  <a:pos x="17" y="203"/>
                </a:cxn>
                <a:cxn ang="0">
                  <a:pos x="17" y="203"/>
                </a:cxn>
                <a:cxn ang="0">
                  <a:pos x="5" y="217"/>
                </a:cxn>
                <a:cxn ang="0">
                  <a:pos x="2" y="227"/>
                </a:cxn>
                <a:cxn ang="0">
                  <a:pos x="0" y="231"/>
                </a:cxn>
                <a:cxn ang="0">
                  <a:pos x="0" y="235"/>
                </a:cxn>
                <a:cxn ang="0">
                  <a:pos x="0" y="235"/>
                </a:cxn>
                <a:cxn ang="0">
                  <a:pos x="2" y="237"/>
                </a:cxn>
                <a:cxn ang="0">
                  <a:pos x="4" y="238"/>
                </a:cxn>
                <a:cxn ang="0">
                  <a:pos x="8" y="239"/>
                </a:cxn>
                <a:cxn ang="0">
                  <a:pos x="9" y="238"/>
                </a:cxn>
                <a:cxn ang="0">
                  <a:pos x="12" y="237"/>
                </a:cxn>
                <a:cxn ang="0">
                  <a:pos x="12" y="234"/>
                </a:cxn>
                <a:cxn ang="0">
                  <a:pos x="12" y="231"/>
                </a:cxn>
                <a:cxn ang="0">
                  <a:pos x="12" y="231"/>
                </a:cxn>
                <a:cxn ang="0">
                  <a:pos x="12" y="229"/>
                </a:cxn>
                <a:cxn ang="0">
                  <a:pos x="15" y="225"/>
                </a:cxn>
                <a:cxn ang="0">
                  <a:pos x="22" y="213"/>
                </a:cxn>
                <a:cxn ang="0">
                  <a:pos x="37" y="195"/>
                </a:cxn>
                <a:cxn ang="0">
                  <a:pos x="37" y="195"/>
                </a:cxn>
                <a:cxn ang="0">
                  <a:pos x="58" y="169"/>
                </a:cxn>
                <a:cxn ang="0">
                  <a:pos x="79" y="144"/>
                </a:cxn>
                <a:cxn ang="0">
                  <a:pos x="79" y="144"/>
                </a:cxn>
                <a:cxn ang="0">
                  <a:pos x="91" y="127"/>
                </a:cxn>
                <a:cxn ang="0">
                  <a:pos x="102" y="110"/>
                </a:cxn>
                <a:cxn ang="0">
                  <a:pos x="123" y="76"/>
                </a:cxn>
                <a:cxn ang="0">
                  <a:pos x="134" y="59"/>
                </a:cxn>
                <a:cxn ang="0">
                  <a:pos x="144" y="40"/>
                </a:cxn>
                <a:cxn ang="0">
                  <a:pos x="157" y="25"/>
                </a:cxn>
                <a:cxn ang="0">
                  <a:pos x="170" y="9"/>
                </a:cxn>
                <a:cxn ang="0">
                  <a:pos x="170" y="9"/>
                </a:cxn>
                <a:cxn ang="0">
                  <a:pos x="172" y="8"/>
                </a:cxn>
                <a:cxn ang="0">
                  <a:pos x="172" y="5"/>
                </a:cxn>
                <a:cxn ang="0">
                  <a:pos x="170" y="1"/>
                </a:cxn>
                <a:cxn ang="0">
                  <a:pos x="166" y="0"/>
                </a:cxn>
                <a:cxn ang="0">
                  <a:pos x="164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72" h="239">
                  <a:moveTo>
                    <a:pt x="162" y="1"/>
                  </a:moveTo>
                  <a:lnTo>
                    <a:pt x="162" y="1"/>
                  </a:lnTo>
                  <a:lnTo>
                    <a:pt x="152" y="12"/>
                  </a:lnTo>
                  <a:lnTo>
                    <a:pt x="144" y="23"/>
                  </a:lnTo>
                  <a:lnTo>
                    <a:pt x="128" y="46"/>
                  </a:lnTo>
                  <a:lnTo>
                    <a:pt x="114" y="70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92" y="108"/>
                  </a:lnTo>
                  <a:lnTo>
                    <a:pt x="81" y="121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38" y="175"/>
                  </a:lnTo>
                  <a:lnTo>
                    <a:pt x="17" y="203"/>
                  </a:lnTo>
                  <a:lnTo>
                    <a:pt x="17" y="203"/>
                  </a:lnTo>
                  <a:lnTo>
                    <a:pt x="5" y="217"/>
                  </a:lnTo>
                  <a:lnTo>
                    <a:pt x="2" y="227"/>
                  </a:lnTo>
                  <a:lnTo>
                    <a:pt x="0" y="231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2" y="237"/>
                  </a:lnTo>
                  <a:lnTo>
                    <a:pt x="4" y="238"/>
                  </a:lnTo>
                  <a:lnTo>
                    <a:pt x="8" y="239"/>
                  </a:lnTo>
                  <a:lnTo>
                    <a:pt x="9" y="238"/>
                  </a:lnTo>
                  <a:lnTo>
                    <a:pt x="12" y="237"/>
                  </a:lnTo>
                  <a:lnTo>
                    <a:pt x="12" y="234"/>
                  </a:lnTo>
                  <a:lnTo>
                    <a:pt x="12" y="231"/>
                  </a:lnTo>
                  <a:lnTo>
                    <a:pt x="12" y="231"/>
                  </a:lnTo>
                  <a:lnTo>
                    <a:pt x="12" y="229"/>
                  </a:lnTo>
                  <a:lnTo>
                    <a:pt x="15" y="225"/>
                  </a:lnTo>
                  <a:lnTo>
                    <a:pt x="22" y="213"/>
                  </a:lnTo>
                  <a:lnTo>
                    <a:pt x="37" y="195"/>
                  </a:lnTo>
                  <a:lnTo>
                    <a:pt x="37" y="195"/>
                  </a:lnTo>
                  <a:lnTo>
                    <a:pt x="58" y="169"/>
                  </a:lnTo>
                  <a:lnTo>
                    <a:pt x="79" y="144"/>
                  </a:lnTo>
                  <a:lnTo>
                    <a:pt x="79" y="144"/>
                  </a:lnTo>
                  <a:lnTo>
                    <a:pt x="91" y="127"/>
                  </a:lnTo>
                  <a:lnTo>
                    <a:pt x="102" y="110"/>
                  </a:lnTo>
                  <a:lnTo>
                    <a:pt x="123" y="76"/>
                  </a:lnTo>
                  <a:lnTo>
                    <a:pt x="134" y="59"/>
                  </a:lnTo>
                  <a:lnTo>
                    <a:pt x="144" y="40"/>
                  </a:lnTo>
                  <a:lnTo>
                    <a:pt x="157" y="25"/>
                  </a:lnTo>
                  <a:lnTo>
                    <a:pt x="170" y="9"/>
                  </a:lnTo>
                  <a:lnTo>
                    <a:pt x="170" y="9"/>
                  </a:lnTo>
                  <a:lnTo>
                    <a:pt x="172" y="8"/>
                  </a:lnTo>
                  <a:lnTo>
                    <a:pt x="172" y="5"/>
                  </a:lnTo>
                  <a:lnTo>
                    <a:pt x="170" y="1"/>
                  </a:lnTo>
                  <a:lnTo>
                    <a:pt x="166" y="0"/>
                  </a:lnTo>
                  <a:lnTo>
                    <a:pt x="164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9" name="Freeform 903"/>
            <p:cNvSpPr/>
            <p:nvPr/>
          </p:nvSpPr>
          <p:spPr bwMode="auto">
            <a:xfrm>
              <a:off x="3633788" y="3560763"/>
              <a:ext cx="53975" cy="80963"/>
            </a:xfrm>
            <a:custGeom>
              <a:avLst/>
              <a:gdLst/>
              <a:ahLst/>
              <a:cxnLst>
                <a:cxn ang="0">
                  <a:pos x="125" y="2"/>
                </a:cxn>
                <a:cxn ang="0">
                  <a:pos x="125" y="2"/>
                </a:cxn>
                <a:cxn ang="0">
                  <a:pos x="119" y="17"/>
                </a:cxn>
                <a:cxn ang="0">
                  <a:pos x="111" y="31"/>
                </a:cxn>
                <a:cxn ang="0">
                  <a:pos x="94" y="58"/>
                </a:cxn>
                <a:cxn ang="0">
                  <a:pos x="57" y="113"/>
                </a:cxn>
                <a:cxn ang="0">
                  <a:pos x="57" y="113"/>
                </a:cxn>
                <a:cxn ang="0">
                  <a:pos x="22" y="164"/>
                </a:cxn>
                <a:cxn ang="0">
                  <a:pos x="22" y="164"/>
                </a:cxn>
                <a:cxn ang="0">
                  <a:pos x="15" y="172"/>
                </a:cxn>
                <a:cxn ang="0">
                  <a:pos x="9" y="180"/>
                </a:cxn>
                <a:cxn ang="0">
                  <a:pos x="4" y="188"/>
                </a:cxn>
                <a:cxn ang="0">
                  <a:pos x="1" y="192"/>
                </a:cxn>
                <a:cxn ang="0">
                  <a:pos x="0" y="197"/>
                </a:cxn>
                <a:cxn ang="0">
                  <a:pos x="0" y="197"/>
                </a:cxn>
                <a:cxn ang="0">
                  <a:pos x="0" y="200"/>
                </a:cxn>
                <a:cxn ang="0">
                  <a:pos x="0" y="202"/>
                </a:cxn>
                <a:cxn ang="0">
                  <a:pos x="4" y="204"/>
                </a:cxn>
                <a:cxn ang="0">
                  <a:pos x="6" y="205"/>
                </a:cxn>
                <a:cxn ang="0">
                  <a:pos x="7" y="204"/>
                </a:cxn>
                <a:cxn ang="0">
                  <a:pos x="9" y="202"/>
                </a:cxn>
                <a:cxn ang="0">
                  <a:pos x="10" y="201"/>
                </a:cxn>
                <a:cxn ang="0">
                  <a:pos x="10" y="201"/>
                </a:cxn>
                <a:cxn ang="0">
                  <a:pos x="11" y="196"/>
                </a:cxn>
                <a:cxn ang="0">
                  <a:pos x="14" y="192"/>
                </a:cxn>
                <a:cxn ang="0">
                  <a:pos x="22" y="180"/>
                </a:cxn>
                <a:cxn ang="0">
                  <a:pos x="31" y="171"/>
                </a:cxn>
                <a:cxn ang="0">
                  <a:pos x="38" y="162"/>
                </a:cxn>
                <a:cxn ang="0">
                  <a:pos x="38" y="162"/>
                </a:cxn>
                <a:cxn ang="0">
                  <a:pos x="56" y="136"/>
                </a:cxn>
                <a:cxn ang="0">
                  <a:pos x="73" y="111"/>
                </a:cxn>
                <a:cxn ang="0">
                  <a:pos x="73" y="111"/>
                </a:cxn>
                <a:cxn ang="0">
                  <a:pos x="107" y="60"/>
                </a:cxn>
                <a:cxn ang="0">
                  <a:pos x="123" y="35"/>
                </a:cxn>
                <a:cxn ang="0">
                  <a:pos x="136" y="7"/>
                </a:cxn>
                <a:cxn ang="0">
                  <a:pos x="136" y="7"/>
                </a:cxn>
                <a:cxn ang="0">
                  <a:pos x="136" y="5"/>
                </a:cxn>
                <a:cxn ang="0">
                  <a:pos x="136" y="4"/>
                </a:cxn>
                <a:cxn ang="0">
                  <a:pos x="133" y="0"/>
                </a:cxn>
                <a:cxn ang="0">
                  <a:pos x="130" y="0"/>
                </a:cxn>
                <a:cxn ang="0">
                  <a:pos x="129" y="0"/>
                </a:cxn>
                <a:cxn ang="0">
                  <a:pos x="126" y="0"/>
                </a:cxn>
                <a:cxn ang="0">
                  <a:pos x="125" y="2"/>
                </a:cxn>
                <a:cxn ang="0">
                  <a:pos x="125" y="2"/>
                </a:cxn>
              </a:cxnLst>
              <a:rect l="0" t="0" r="r" b="b"/>
              <a:pathLst>
                <a:path w="136" h="205">
                  <a:moveTo>
                    <a:pt x="125" y="2"/>
                  </a:moveTo>
                  <a:lnTo>
                    <a:pt x="125" y="2"/>
                  </a:lnTo>
                  <a:lnTo>
                    <a:pt x="119" y="17"/>
                  </a:lnTo>
                  <a:lnTo>
                    <a:pt x="111" y="31"/>
                  </a:lnTo>
                  <a:lnTo>
                    <a:pt x="94" y="58"/>
                  </a:lnTo>
                  <a:lnTo>
                    <a:pt x="57" y="113"/>
                  </a:lnTo>
                  <a:lnTo>
                    <a:pt x="57" y="113"/>
                  </a:lnTo>
                  <a:lnTo>
                    <a:pt x="22" y="164"/>
                  </a:lnTo>
                  <a:lnTo>
                    <a:pt x="22" y="164"/>
                  </a:lnTo>
                  <a:lnTo>
                    <a:pt x="15" y="172"/>
                  </a:lnTo>
                  <a:lnTo>
                    <a:pt x="9" y="180"/>
                  </a:lnTo>
                  <a:lnTo>
                    <a:pt x="4" y="188"/>
                  </a:lnTo>
                  <a:lnTo>
                    <a:pt x="1" y="192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200"/>
                  </a:lnTo>
                  <a:lnTo>
                    <a:pt x="0" y="202"/>
                  </a:lnTo>
                  <a:lnTo>
                    <a:pt x="4" y="204"/>
                  </a:lnTo>
                  <a:lnTo>
                    <a:pt x="6" y="205"/>
                  </a:lnTo>
                  <a:lnTo>
                    <a:pt x="7" y="204"/>
                  </a:lnTo>
                  <a:lnTo>
                    <a:pt x="9" y="202"/>
                  </a:lnTo>
                  <a:lnTo>
                    <a:pt x="10" y="201"/>
                  </a:lnTo>
                  <a:lnTo>
                    <a:pt x="10" y="201"/>
                  </a:lnTo>
                  <a:lnTo>
                    <a:pt x="11" y="196"/>
                  </a:lnTo>
                  <a:lnTo>
                    <a:pt x="14" y="192"/>
                  </a:lnTo>
                  <a:lnTo>
                    <a:pt x="22" y="180"/>
                  </a:lnTo>
                  <a:lnTo>
                    <a:pt x="31" y="171"/>
                  </a:lnTo>
                  <a:lnTo>
                    <a:pt x="38" y="162"/>
                  </a:lnTo>
                  <a:lnTo>
                    <a:pt x="38" y="162"/>
                  </a:lnTo>
                  <a:lnTo>
                    <a:pt x="56" y="136"/>
                  </a:lnTo>
                  <a:lnTo>
                    <a:pt x="73" y="111"/>
                  </a:lnTo>
                  <a:lnTo>
                    <a:pt x="73" y="111"/>
                  </a:lnTo>
                  <a:lnTo>
                    <a:pt x="107" y="60"/>
                  </a:lnTo>
                  <a:lnTo>
                    <a:pt x="123" y="35"/>
                  </a:lnTo>
                  <a:lnTo>
                    <a:pt x="136" y="7"/>
                  </a:lnTo>
                  <a:lnTo>
                    <a:pt x="136" y="7"/>
                  </a:lnTo>
                  <a:lnTo>
                    <a:pt x="136" y="5"/>
                  </a:lnTo>
                  <a:lnTo>
                    <a:pt x="136" y="4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29" y="0"/>
                  </a:lnTo>
                  <a:lnTo>
                    <a:pt x="126" y="0"/>
                  </a:lnTo>
                  <a:lnTo>
                    <a:pt x="125" y="2"/>
                  </a:lnTo>
                  <a:lnTo>
                    <a:pt x="125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0" name="Freeform 904"/>
            <p:cNvSpPr/>
            <p:nvPr/>
          </p:nvSpPr>
          <p:spPr bwMode="auto">
            <a:xfrm>
              <a:off x="3668713" y="3586163"/>
              <a:ext cx="38100" cy="55563"/>
            </a:xfrm>
            <a:custGeom>
              <a:avLst/>
              <a:gdLst/>
              <a:ahLst/>
              <a:cxnLst>
                <a:cxn ang="0">
                  <a:pos x="86" y="4"/>
                </a:cxn>
                <a:cxn ang="0">
                  <a:pos x="86" y="4"/>
                </a:cxn>
                <a:cxn ang="0">
                  <a:pos x="75" y="25"/>
                </a:cxn>
                <a:cxn ang="0">
                  <a:pos x="64" y="46"/>
                </a:cxn>
                <a:cxn ang="0">
                  <a:pos x="49" y="64"/>
                </a:cxn>
                <a:cxn ang="0">
                  <a:pos x="34" y="83"/>
                </a:cxn>
                <a:cxn ang="0">
                  <a:pos x="34" y="83"/>
                </a:cxn>
                <a:cxn ang="0">
                  <a:pos x="22" y="95"/>
                </a:cxn>
                <a:cxn ang="0">
                  <a:pos x="13" y="106"/>
                </a:cxn>
                <a:cxn ang="0">
                  <a:pos x="5" y="121"/>
                </a:cxn>
                <a:cxn ang="0">
                  <a:pos x="2" y="127"/>
                </a:cxn>
                <a:cxn ang="0">
                  <a:pos x="0" y="135"/>
                </a:cxn>
                <a:cxn ang="0">
                  <a:pos x="0" y="135"/>
                </a:cxn>
                <a:cxn ang="0">
                  <a:pos x="0" y="138"/>
                </a:cxn>
                <a:cxn ang="0">
                  <a:pos x="1" y="140"/>
                </a:cxn>
                <a:cxn ang="0">
                  <a:pos x="4" y="142"/>
                </a:cxn>
                <a:cxn ang="0">
                  <a:pos x="9" y="142"/>
                </a:cxn>
                <a:cxn ang="0">
                  <a:pos x="10" y="140"/>
                </a:cxn>
                <a:cxn ang="0">
                  <a:pos x="11" y="139"/>
                </a:cxn>
                <a:cxn ang="0">
                  <a:pos x="11" y="139"/>
                </a:cxn>
                <a:cxn ang="0">
                  <a:pos x="14" y="129"/>
                </a:cxn>
                <a:cxn ang="0">
                  <a:pos x="19" y="118"/>
                </a:cxn>
                <a:cxn ang="0">
                  <a:pos x="24" y="110"/>
                </a:cxn>
                <a:cxn ang="0">
                  <a:pos x="31" y="101"/>
                </a:cxn>
                <a:cxn ang="0">
                  <a:pos x="45" y="87"/>
                </a:cxn>
                <a:cxn ang="0">
                  <a:pos x="61" y="71"/>
                </a:cxn>
                <a:cxn ang="0">
                  <a:pos x="61" y="71"/>
                </a:cxn>
                <a:cxn ang="0">
                  <a:pos x="72" y="57"/>
                </a:cxn>
                <a:cxn ang="0">
                  <a:pos x="81" y="41"/>
                </a:cxn>
                <a:cxn ang="0">
                  <a:pos x="90" y="24"/>
                </a:cxn>
                <a:cxn ang="0">
                  <a:pos x="96" y="7"/>
                </a:cxn>
                <a:cxn ang="0">
                  <a:pos x="96" y="7"/>
                </a:cxn>
                <a:cxn ang="0">
                  <a:pos x="96" y="4"/>
                </a:cxn>
                <a:cxn ang="0">
                  <a:pos x="96" y="3"/>
                </a:cxn>
                <a:cxn ang="0">
                  <a:pos x="95" y="2"/>
                </a:cxn>
                <a:cxn ang="0">
                  <a:pos x="92" y="0"/>
                </a:cxn>
                <a:cxn ang="0">
                  <a:pos x="89" y="0"/>
                </a:cxn>
                <a:cxn ang="0">
                  <a:pos x="87" y="2"/>
                </a:cxn>
                <a:cxn ang="0">
                  <a:pos x="86" y="4"/>
                </a:cxn>
                <a:cxn ang="0">
                  <a:pos x="86" y="4"/>
                </a:cxn>
              </a:cxnLst>
              <a:rect l="0" t="0" r="r" b="b"/>
              <a:pathLst>
                <a:path w="96" h="142">
                  <a:moveTo>
                    <a:pt x="86" y="4"/>
                  </a:moveTo>
                  <a:lnTo>
                    <a:pt x="86" y="4"/>
                  </a:lnTo>
                  <a:lnTo>
                    <a:pt x="75" y="25"/>
                  </a:lnTo>
                  <a:lnTo>
                    <a:pt x="64" y="46"/>
                  </a:lnTo>
                  <a:lnTo>
                    <a:pt x="49" y="64"/>
                  </a:lnTo>
                  <a:lnTo>
                    <a:pt x="34" y="83"/>
                  </a:lnTo>
                  <a:lnTo>
                    <a:pt x="34" y="83"/>
                  </a:lnTo>
                  <a:lnTo>
                    <a:pt x="22" y="95"/>
                  </a:lnTo>
                  <a:lnTo>
                    <a:pt x="13" y="106"/>
                  </a:lnTo>
                  <a:lnTo>
                    <a:pt x="5" y="121"/>
                  </a:lnTo>
                  <a:lnTo>
                    <a:pt x="2" y="127"/>
                  </a:lnTo>
                  <a:lnTo>
                    <a:pt x="0" y="135"/>
                  </a:lnTo>
                  <a:lnTo>
                    <a:pt x="0" y="135"/>
                  </a:lnTo>
                  <a:lnTo>
                    <a:pt x="0" y="138"/>
                  </a:lnTo>
                  <a:lnTo>
                    <a:pt x="1" y="140"/>
                  </a:lnTo>
                  <a:lnTo>
                    <a:pt x="4" y="142"/>
                  </a:lnTo>
                  <a:lnTo>
                    <a:pt x="9" y="142"/>
                  </a:lnTo>
                  <a:lnTo>
                    <a:pt x="10" y="140"/>
                  </a:lnTo>
                  <a:lnTo>
                    <a:pt x="11" y="139"/>
                  </a:lnTo>
                  <a:lnTo>
                    <a:pt x="11" y="139"/>
                  </a:lnTo>
                  <a:lnTo>
                    <a:pt x="14" y="129"/>
                  </a:lnTo>
                  <a:lnTo>
                    <a:pt x="19" y="118"/>
                  </a:lnTo>
                  <a:lnTo>
                    <a:pt x="24" y="110"/>
                  </a:lnTo>
                  <a:lnTo>
                    <a:pt x="31" y="101"/>
                  </a:lnTo>
                  <a:lnTo>
                    <a:pt x="45" y="87"/>
                  </a:lnTo>
                  <a:lnTo>
                    <a:pt x="61" y="71"/>
                  </a:lnTo>
                  <a:lnTo>
                    <a:pt x="61" y="71"/>
                  </a:lnTo>
                  <a:lnTo>
                    <a:pt x="72" y="57"/>
                  </a:lnTo>
                  <a:lnTo>
                    <a:pt x="81" y="41"/>
                  </a:lnTo>
                  <a:lnTo>
                    <a:pt x="90" y="24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6" y="4"/>
                  </a:lnTo>
                  <a:lnTo>
                    <a:pt x="96" y="3"/>
                  </a:lnTo>
                  <a:lnTo>
                    <a:pt x="95" y="2"/>
                  </a:lnTo>
                  <a:lnTo>
                    <a:pt x="92" y="0"/>
                  </a:lnTo>
                  <a:lnTo>
                    <a:pt x="89" y="0"/>
                  </a:lnTo>
                  <a:lnTo>
                    <a:pt x="87" y="2"/>
                  </a:lnTo>
                  <a:lnTo>
                    <a:pt x="86" y="4"/>
                  </a:lnTo>
                  <a:lnTo>
                    <a:pt x="86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1" name="Freeform 905"/>
            <p:cNvSpPr/>
            <p:nvPr/>
          </p:nvSpPr>
          <p:spPr bwMode="auto">
            <a:xfrm>
              <a:off x="3271838" y="3430588"/>
              <a:ext cx="15875" cy="17463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34" y="2"/>
                </a:cxn>
                <a:cxn ang="0">
                  <a:pos x="25" y="8"/>
                </a:cxn>
                <a:cxn ang="0">
                  <a:pos x="16" y="16"/>
                </a:cxn>
                <a:cxn ang="0">
                  <a:pos x="8" y="25"/>
                </a:cxn>
                <a:cxn ang="0">
                  <a:pos x="2" y="34"/>
                </a:cxn>
                <a:cxn ang="0">
                  <a:pos x="2" y="34"/>
                </a:cxn>
                <a:cxn ang="0">
                  <a:pos x="0" y="37"/>
                </a:cxn>
                <a:cxn ang="0">
                  <a:pos x="0" y="38"/>
                </a:cxn>
                <a:cxn ang="0">
                  <a:pos x="2" y="40"/>
                </a:cxn>
                <a:cxn ang="0">
                  <a:pos x="3" y="41"/>
                </a:cxn>
                <a:cxn ang="0">
                  <a:pos x="7" y="42"/>
                </a:cxn>
                <a:cxn ang="0">
                  <a:pos x="9" y="42"/>
                </a:cxn>
                <a:cxn ang="0">
                  <a:pos x="11" y="40"/>
                </a:cxn>
                <a:cxn ang="0">
                  <a:pos x="11" y="40"/>
                </a:cxn>
                <a:cxn ang="0">
                  <a:pos x="17" y="32"/>
                </a:cxn>
                <a:cxn ang="0">
                  <a:pos x="24" y="24"/>
                </a:cxn>
                <a:cxn ang="0">
                  <a:pos x="32" y="17"/>
                </a:cxn>
                <a:cxn ang="0">
                  <a:pos x="39" y="11"/>
                </a:cxn>
                <a:cxn ang="0">
                  <a:pos x="39" y="11"/>
                </a:cxn>
                <a:cxn ang="0">
                  <a:pos x="41" y="10"/>
                </a:cxn>
                <a:cxn ang="0">
                  <a:pos x="42" y="8"/>
                </a:cxn>
                <a:cxn ang="0">
                  <a:pos x="41" y="3"/>
                </a:cxn>
                <a:cxn ang="0">
                  <a:pos x="39" y="2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2"/>
                </a:cxn>
                <a:cxn ang="0">
                  <a:pos x="34" y="2"/>
                </a:cxn>
              </a:cxnLst>
              <a:rect l="0" t="0" r="r" b="b"/>
              <a:pathLst>
                <a:path w="42" h="42">
                  <a:moveTo>
                    <a:pt x="34" y="2"/>
                  </a:moveTo>
                  <a:lnTo>
                    <a:pt x="34" y="2"/>
                  </a:lnTo>
                  <a:lnTo>
                    <a:pt x="25" y="8"/>
                  </a:lnTo>
                  <a:lnTo>
                    <a:pt x="16" y="16"/>
                  </a:lnTo>
                  <a:lnTo>
                    <a:pt x="8" y="25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0" y="37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3" y="41"/>
                  </a:lnTo>
                  <a:lnTo>
                    <a:pt x="7" y="42"/>
                  </a:lnTo>
                  <a:lnTo>
                    <a:pt x="9" y="42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7" y="32"/>
                  </a:lnTo>
                  <a:lnTo>
                    <a:pt x="24" y="24"/>
                  </a:lnTo>
                  <a:lnTo>
                    <a:pt x="32" y="17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41" y="10"/>
                  </a:lnTo>
                  <a:lnTo>
                    <a:pt x="42" y="8"/>
                  </a:lnTo>
                  <a:lnTo>
                    <a:pt x="41" y="3"/>
                  </a:lnTo>
                  <a:lnTo>
                    <a:pt x="39" y="2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2" name="Freeform 906"/>
            <p:cNvSpPr/>
            <p:nvPr/>
          </p:nvSpPr>
          <p:spPr bwMode="auto">
            <a:xfrm>
              <a:off x="3295651" y="3446463"/>
              <a:ext cx="20638" cy="20638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40" y="0"/>
                </a:cxn>
                <a:cxn ang="0">
                  <a:pos x="28" y="7"/>
                </a:cxn>
                <a:cxn ang="0">
                  <a:pos x="17" y="19"/>
                </a:cxn>
                <a:cxn ang="0">
                  <a:pos x="8" y="31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0" y="45"/>
                </a:cxn>
                <a:cxn ang="0">
                  <a:pos x="0" y="48"/>
                </a:cxn>
                <a:cxn ang="0">
                  <a:pos x="2" y="52"/>
                </a:cxn>
                <a:cxn ang="0">
                  <a:pos x="6" y="52"/>
                </a:cxn>
                <a:cxn ang="0">
                  <a:pos x="9" y="51"/>
                </a:cxn>
                <a:cxn ang="0">
                  <a:pos x="10" y="49"/>
                </a:cxn>
                <a:cxn ang="0">
                  <a:pos x="10" y="49"/>
                </a:cxn>
                <a:cxn ang="0">
                  <a:pos x="17" y="38"/>
                </a:cxn>
                <a:cxn ang="0">
                  <a:pos x="25" y="27"/>
                </a:cxn>
                <a:cxn ang="0">
                  <a:pos x="35" y="17"/>
                </a:cxn>
                <a:cxn ang="0">
                  <a:pos x="46" y="10"/>
                </a:cxn>
                <a:cxn ang="0">
                  <a:pos x="46" y="10"/>
                </a:cxn>
                <a:cxn ang="0">
                  <a:pos x="48" y="7"/>
                </a:cxn>
                <a:cxn ang="0">
                  <a:pos x="49" y="6"/>
                </a:cxn>
                <a:cxn ang="0">
                  <a:pos x="48" y="2"/>
                </a:cxn>
                <a:cxn ang="0">
                  <a:pos x="46" y="0"/>
                </a:cxn>
                <a:cxn ang="0">
                  <a:pos x="43" y="0"/>
                </a:cxn>
                <a:cxn ang="0">
                  <a:pos x="40" y="0"/>
                </a:cxn>
                <a:cxn ang="0">
                  <a:pos x="40" y="0"/>
                </a:cxn>
              </a:cxnLst>
              <a:rect l="0" t="0" r="r" b="b"/>
              <a:pathLst>
                <a:path w="49" h="52">
                  <a:moveTo>
                    <a:pt x="40" y="0"/>
                  </a:moveTo>
                  <a:lnTo>
                    <a:pt x="40" y="0"/>
                  </a:lnTo>
                  <a:lnTo>
                    <a:pt x="28" y="7"/>
                  </a:lnTo>
                  <a:lnTo>
                    <a:pt x="17" y="19"/>
                  </a:lnTo>
                  <a:lnTo>
                    <a:pt x="8" y="31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5"/>
                  </a:lnTo>
                  <a:lnTo>
                    <a:pt x="0" y="48"/>
                  </a:lnTo>
                  <a:lnTo>
                    <a:pt x="2" y="52"/>
                  </a:lnTo>
                  <a:lnTo>
                    <a:pt x="6" y="52"/>
                  </a:lnTo>
                  <a:lnTo>
                    <a:pt x="9" y="51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17" y="38"/>
                  </a:lnTo>
                  <a:lnTo>
                    <a:pt x="25" y="27"/>
                  </a:lnTo>
                  <a:lnTo>
                    <a:pt x="35" y="17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8" y="7"/>
                  </a:lnTo>
                  <a:lnTo>
                    <a:pt x="49" y="6"/>
                  </a:lnTo>
                  <a:lnTo>
                    <a:pt x="48" y="2"/>
                  </a:lnTo>
                  <a:lnTo>
                    <a:pt x="46" y="0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3" name="Freeform 907"/>
            <p:cNvSpPr/>
            <p:nvPr/>
          </p:nvSpPr>
          <p:spPr bwMode="auto">
            <a:xfrm>
              <a:off x="3322638" y="3460751"/>
              <a:ext cx="19050" cy="20638"/>
            </a:xfrm>
            <a:custGeom>
              <a:avLst/>
              <a:gdLst/>
              <a:ahLst/>
              <a:cxnLst>
                <a:cxn ang="0">
                  <a:pos x="35" y="2"/>
                </a:cxn>
                <a:cxn ang="0">
                  <a:pos x="35" y="2"/>
                </a:cxn>
                <a:cxn ang="0">
                  <a:pos x="31" y="7"/>
                </a:cxn>
                <a:cxn ang="0">
                  <a:pos x="27" y="13"/>
                </a:cxn>
                <a:cxn ang="0">
                  <a:pos x="18" y="22"/>
                </a:cxn>
                <a:cxn ang="0">
                  <a:pos x="8" y="32"/>
                </a:cxn>
                <a:cxn ang="0">
                  <a:pos x="4" y="37"/>
                </a:cxn>
                <a:cxn ang="0">
                  <a:pos x="1" y="44"/>
                </a:cxn>
                <a:cxn ang="0">
                  <a:pos x="1" y="44"/>
                </a:cxn>
                <a:cxn ang="0">
                  <a:pos x="0" y="47"/>
                </a:cxn>
                <a:cxn ang="0">
                  <a:pos x="1" y="48"/>
                </a:cxn>
                <a:cxn ang="0">
                  <a:pos x="4" y="52"/>
                </a:cxn>
                <a:cxn ang="0">
                  <a:pos x="5" y="52"/>
                </a:cxn>
                <a:cxn ang="0">
                  <a:pos x="8" y="52"/>
                </a:cxn>
                <a:cxn ang="0">
                  <a:pos x="9" y="52"/>
                </a:cxn>
                <a:cxn ang="0">
                  <a:pos x="10" y="49"/>
                </a:cxn>
                <a:cxn ang="0">
                  <a:pos x="10" y="49"/>
                </a:cxn>
                <a:cxn ang="0">
                  <a:pos x="14" y="43"/>
                </a:cxn>
                <a:cxn ang="0">
                  <a:pos x="18" y="37"/>
                </a:cxn>
                <a:cxn ang="0">
                  <a:pos x="27" y="28"/>
                </a:cxn>
                <a:cxn ang="0">
                  <a:pos x="36" y="19"/>
                </a:cxn>
                <a:cxn ang="0">
                  <a:pos x="42" y="14"/>
                </a:cxn>
                <a:cxn ang="0">
                  <a:pos x="46" y="7"/>
                </a:cxn>
                <a:cxn ang="0">
                  <a:pos x="46" y="7"/>
                </a:cxn>
                <a:cxn ang="0">
                  <a:pos x="46" y="5"/>
                </a:cxn>
                <a:cxn ang="0">
                  <a:pos x="46" y="3"/>
                </a:cxn>
                <a:cxn ang="0">
                  <a:pos x="43" y="0"/>
                </a:cxn>
                <a:cxn ang="0">
                  <a:pos x="39" y="0"/>
                </a:cxn>
                <a:cxn ang="0">
                  <a:pos x="36" y="0"/>
                </a:cxn>
                <a:cxn ang="0">
                  <a:pos x="35" y="2"/>
                </a:cxn>
                <a:cxn ang="0">
                  <a:pos x="35" y="2"/>
                </a:cxn>
              </a:cxnLst>
              <a:rect l="0" t="0" r="r" b="b"/>
              <a:pathLst>
                <a:path w="46" h="52">
                  <a:moveTo>
                    <a:pt x="35" y="2"/>
                  </a:moveTo>
                  <a:lnTo>
                    <a:pt x="35" y="2"/>
                  </a:lnTo>
                  <a:lnTo>
                    <a:pt x="31" y="7"/>
                  </a:lnTo>
                  <a:lnTo>
                    <a:pt x="27" y="13"/>
                  </a:lnTo>
                  <a:lnTo>
                    <a:pt x="18" y="22"/>
                  </a:lnTo>
                  <a:lnTo>
                    <a:pt x="8" y="32"/>
                  </a:lnTo>
                  <a:lnTo>
                    <a:pt x="4" y="37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0" y="47"/>
                  </a:lnTo>
                  <a:lnTo>
                    <a:pt x="1" y="48"/>
                  </a:lnTo>
                  <a:lnTo>
                    <a:pt x="4" y="52"/>
                  </a:lnTo>
                  <a:lnTo>
                    <a:pt x="5" y="52"/>
                  </a:lnTo>
                  <a:lnTo>
                    <a:pt x="8" y="52"/>
                  </a:lnTo>
                  <a:lnTo>
                    <a:pt x="9" y="52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14" y="43"/>
                  </a:lnTo>
                  <a:lnTo>
                    <a:pt x="18" y="37"/>
                  </a:lnTo>
                  <a:lnTo>
                    <a:pt x="27" y="28"/>
                  </a:lnTo>
                  <a:lnTo>
                    <a:pt x="36" y="19"/>
                  </a:lnTo>
                  <a:lnTo>
                    <a:pt x="42" y="14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5"/>
                  </a:lnTo>
                  <a:lnTo>
                    <a:pt x="46" y="3"/>
                  </a:lnTo>
                  <a:lnTo>
                    <a:pt x="43" y="0"/>
                  </a:lnTo>
                  <a:lnTo>
                    <a:pt x="39" y="0"/>
                  </a:lnTo>
                  <a:lnTo>
                    <a:pt x="36" y="0"/>
                  </a:lnTo>
                  <a:lnTo>
                    <a:pt x="35" y="2"/>
                  </a:lnTo>
                  <a:lnTo>
                    <a:pt x="35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4" name="Freeform 908"/>
            <p:cNvSpPr/>
            <p:nvPr/>
          </p:nvSpPr>
          <p:spPr bwMode="auto">
            <a:xfrm>
              <a:off x="3348038" y="3482976"/>
              <a:ext cx="23813" cy="26988"/>
            </a:xfrm>
            <a:custGeom>
              <a:avLst/>
              <a:gdLst/>
              <a:ahLst/>
              <a:cxnLst>
                <a:cxn ang="0">
                  <a:pos x="53" y="1"/>
                </a:cxn>
                <a:cxn ang="0">
                  <a:pos x="53" y="1"/>
                </a:cxn>
                <a:cxn ang="0">
                  <a:pos x="43" y="8"/>
                </a:cxn>
                <a:cxn ang="0">
                  <a:pos x="36" y="14"/>
                </a:cxn>
                <a:cxn ang="0">
                  <a:pos x="29" y="2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9" y="46"/>
                </a:cxn>
                <a:cxn ang="0">
                  <a:pos x="4" y="52"/>
                </a:cxn>
                <a:cxn ang="0">
                  <a:pos x="0" y="61"/>
                </a:cxn>
                <a:cxn ang="0">
                  <a:pos x="0" y="61"/>
                </a:cxn>
                <a:cxn ang="0">
                  <a:pos x="0" y="64"/>
                </a:cxn>
                <a:cxn ang="0">
                  <a:pos x="0" y="65"/>
                </a:cxn>
                <a:cxn ang="0">
                  <a:pos x="2" y="66"/>
                </a:cxn>
                <a:cxn ang="0">
                  <a:pos x="4" y="68"/>
                </a:cxn>
                <a:cxn ang="0">
                  <a:pos x="8" y="68"/>
                </a:cxn>
                <a:cxn ang="0">
                  <a:pos x="9" y="66"/>
                </a:cxn>
                <a:cxn ang="0">
                  <a:pos x="11" y="64"/>
                </a:cxn>
                <a:cxn ang="0">
                  <a:pos x="11" y="64"/>
                </a:cxn>
                <a:cxn ang="0">
                  <a:pos x="15" y="57"/>
                </a:cxn>
                <a:cxn ang="0">
                  <a:pos x="20" y="51"/>
                </a:cxn>
                <a:cxn ang="0">
                  <a:pos x="29" y="39"/>
                </a:cxn>
                <a:cxn ang="0">
                  <a:pos x="29" y="39"/>
                </a:cxn>
                <a:cxn ang="0">
                  <a:pos x="36" y="31"/>
                </a:cxn>
                <a:cxn ang="0">
                  <a:pos x="42" y="23"/>
                </a:cxn>
                <a:cxn ang="0">
                  <a:pos x="50" y="17"/>
                </a:cxn>
                <a:cxn ang="0">
                  <a:pos x="58" y="10"/>
                </a:cxn>
                <a:cxn ang="0">
                  <a:pos x="58" y="10"/>
                </a:cxn>
                <a:cxn ang="0">
                  <a:pos x="59" y="9"/>
                </a:cxn>
                <a:cxn ang="0">
                  <a:pos x="60" y="6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6" y="0"/>
                </a:cxn>
                <a:cxn ang="0">
                  <a:pos x="54" y="0"/>
                </a:cxn>
                <a:cxn ang="0">
                  <a:pos x="53" y="1"/>
                </a:cxn>
                <a:cxn ang="0">
                  <a:pos x="53" y="1"/>
                </a:cxn>
              </a:cxnLst>
              <a:rect l="0" t="0" r="r" b="b"/>
              <a:pathLst>
                <a:path w="60" h="68">
                  <a:moveTo>
                    <a:pt x="53" y="1"/>
                  </a:moveTo>
                  <a:lnTo>
                    <a:pt x="53" y="1"/>
                  </a:lnTo>
                  <a:lnTo>
                    <a:pt x="43" y="8"/>
                  </a:lnTo>
                  <a:lnTo>
                    <a:pt x="36" y="14"/>
                  </a:lnTo>
                  <a:lnTo>
                    <a:pt x="29" y="2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9" y="46"/>
                  </a:lnTo>
                  <a:lnTo>
                    <a:pt x="4" y="5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4"/>
                  </a:lnTo>
                  <a:lnTo>
                    <a:pt x="0" y="65"/>
                  </a:lnTo>
                  <a:lnTo>
                    <a:pt x="2" y="66"/>
                  </a:lnTo>
                  <a:lnTo>
                    <a:pt x="4" y="68"/>
                  </a:lnTo>
                  <a:lnTo>
                    <a:pt x="8" y="68"/>
                  </a:lnTo>
                  <a:lnTo>
                    <a:pt x="9" y="66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5" y="57"/>
                  </a:lnTo>
                  <a:lnTo>
                    <a:pt x="20" y="51"/>
                  </a:lnTo>
                  <a:lnTo>
                    <a:pt x="29" y="39"/>
                  </a:lnTo>
                  <a:lnTo>
                    <a:pt x="29" y="39"/>
                  </a:lnTo>
                  <a:lnTo>
                    <a:pt x="36" y="31"/>
                  </a:lnTo>
                  <a:lnTo>
                    <a:pt x="42" y="23"/>
                  </a:lnTo>
                  <a:lnTo>
                    <a:pt x="50" y="17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9" y="9"/>
                  </a:lnTo>
                  <a:lnTo>
                    <a:pt x="60" y="6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3" y="1"/>
                  </a:lnTo>
                  <a:lnTo>
                    <a:pt x="53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5" name="Freeform 909"/>
            <p:cNvSpPr/>
            <p:nvPr/>
          </p:nvSpPr>
          <p:spPr bwMode="auto">
            <a:xfrm>
              <a:off x="3398838" y="3498851"/>
              <a:ext cx="20638" cy="30163"/>
            </a:xfrm>
            <a:custGeom>
              <a:avLst/>
              <a:gdLst/>
              <a:ahLst/>
              <a:cxnLst>
                <a:cxn ang="0">
                  <a:pos x="42" y="1"/>
                </a:cxn>
                <a:cxn ang="0">
                  <a:pos x="42" y="1"/>
                </a:cxn>
                <a:cxn ang="0">
                  <a:pos x="31" y="20"/>
                </a:cxn>
                <a:cxn ang="0">
                  <a:pos x="31" y="20"/>
                </a:cxn>
                <a:cxn ang="0">
                  <a:pos x="25" y="31"/>
                </a:cxn>
                <a:cxn ang="0">
                  <a:pos x="22" y="37"/>
                </a:cxn>
                <a:cxn ang="0">
                  <a:pos x="18" y="42"/>
                </a:cxn>
                <a:cxn ang="0">
                  <a:pos x="18" y="42"/>
                </a:cxn>
                <a:cxn ang="0">
                  <a:pos x="6" y="54"/>
                </a:cxn>
                <a:cxn ang="0">
                  <a:pos x="2" y="60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0" y="71"/>
                </a:cxn>
                <a:cxn ang="0">
                  <a:pos x="1" y="72"/>
                </a:cxn>
                <a:cxn ang="0">
                  <a:pos x="4" y="75"/>
                </a:cxn>
                <a:cxn ang="0">
                  <a:pos x="6" y="75"/>
                </a:cxn>
                <a:cxn ang="0">
                  <a:pos x="9" y="75"/>
                </a:cxn>
                <a:cxn ang="0">
                  <a:pos x="10" y="73"/>
                </a:cxn>
                <a:cxn ang="0">
                  <a:pos x="10" y="71"/>
                </a:cxn>
                <a:cxn ang="0">
                  <a:pos x="10" y="71"/>
                </a:cxn>
                <a:cxn ang="0">
                  <a:pos x="11" y="67"/>
                </a:cxn>
                <a:cxn ang="0">
                  <a:pos x="13" y="64"/>
                </a:cxn>
                <a:cxn ang="0">
                  <a:pos x="18" y="58"/>
                </a:cxn>
                <a:cxn ang="0">
                  <a:pos x="25" y="52"/>
                </a:cxn>
                <a:cxn ang="0">
                  <a:pos x="28" y="46"/>
                </a:cxn>
                <a:cxn ang="0">
                  <a:pos x="28" y="46"/>
                </a:cxn>
                <a:cxn ang="0">
                  <a:pos x="40" y="26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3" y="5"/>
                </a:cxn>
                <a:cxn ang="0">
                  <a:pos x="52" y="4"/>
                </a:cxn>
                <a:cxn ang="0">
                  <a:pos x="49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2" y="1"/>
                </a:cxn>
              </a:cxnLst>
              <a:rect l="0" t="0" r="r" b="b"/>
              <a:pathLst>
                <a:path w="53" h="75">
                  <a:moveTo>
                    <a:pt x="42" y="1"/>
                  </a:moveTo>
                  <a:lnTo>
                    <a:pt x="42" y="1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25" y="31"/>
                  </a:lnTo>
                  <a:lnTo>
                    <a:pt x="22" y="37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6" y="54"/>
                  </a:lnTo>
                  <a:lnTo>
                    <a:pt x="2" y="6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71"/>
                  </a:lnTo>
                  <a:lnTo>
                    <a:pt x="1" y="72"/>
                  </a:lnTo>
                  <a:lnTo>
                    <a:pt x="4" y="75"/>
                  </a:lnTo>
                  <a:lnTo>
                    <a:pt x="6" y="75"/>
                  </a:lnTo>
                  <a:lnTo>
                    <a:pt x="9" y="75"/>
                  </a:lnTo>
                  <a:lnTo>
                    <a:pt x="10" y="73"/>
                  </a:lnTo>
                  <a:lnTo>
                    <a:pt x="10" y="71"/>
                  </a:lnTo>
                  <a:lnTo>
                    <a:pt x="10" y="71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8" y="58"/>
                  </a:lnTo>
                  <a:lnTo>
                    <a:pt x="25" y="52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40" y="2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3" y="5"/>
                  </a:lnTo>
                  <a:lnTo>
                    <a:pt x="52" y="4"/>
                  </a:lnTo>
                  <a:lnTo>
                    <a:pt x="49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6" name="Freeform 910"/>
            <p:cNvSpPr/>
            <p:nvPr/>
          </p:nvSpPr>
          <p:spPr bwMode="auto">
            <a:xfrm>
              <a:off x="3460751" y="3505201"/>
              <a:ext cx="17463" cy="26988"/>
            </a:xfrm>
            <a:custGeom>
              <a:avLst/>
              <a:gdLst/>
              <a:ahLst/>
              <a:cxnLst>
                <a:cxn ang="0">
                  <a:pos x="36" y="2"/>
                </a:cxn>
                <a:cxn ang="0">
                  <a:pos x="36" y="2"/>
                </a:cxn>
                <a:cxn ang="0">
                  <a:pos x="30" y="8"/>
                </a:cxn>
                <a:cxn ang="0">
                  <a:pos x="27" y="16"/>
                </a:cxn>
                <a:cxn ang="0">
                  <a:pos x="17" y="30"/>
                </a:cxn>
                <a:cxn ang="0">
                  <a:pos x="11" y="46"/>
                </a:cxn>
                <a:cxn ang="0">
                  <a:pos x="2" y="61"/>
                </a:cxn>
                <a:cxn ang="0">
                  <a:pos x="2" y="61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2" y="66"/>
                </a:cxn>
                <a:cxn ang="0">
                  <a:pos x="3" y="67"/>
                </a:cxn>
                <a:cxn ang="0">
                  <a:pos x="7" y="68"/>
                </a:cxn>
                <a:cxn ang="0">
                  <a:pos x="10" y="67"/>
                </a:cxn>
                <a:cxn ang="0">
                  <a:pos x="11" y="66"/>
                </a:cxn>
                <a:cxn ang="0">
                  <a:pos x="11" y="66"/>
                </a:cxn>
                <a:cxn ang="0">
                  <a:pos x="20" y="53"/>
                </a:cxn>
                <a:cxn ang="0">
                  <a:pos x="27" y="37"/>
                </a:cxn>
                <a:cxn ang="0">
                  <a:pos x="34" y="23"/>
                </a:cxn>
                <a:cxn ang="0">
                  <a:pos x="40" y="16"/>
                </a:cxn>
                <a:cxn ang="0">
                  <a:pos x="45" y="10"/>
                </a:cxn>
                <a:cxn ang="0">
                  <a:pos x="45" y="10"/>
                </a:cxn>
                <a:cxn ang="0">
                  <a:pos x="46" y="8"/>
                </a:cxn>
                <a:cxn ang="0">
                  <a:pos x="46" y="6"/>
                </a:cxn>
                <a:cxn ang="0">
                  <a:pos x="44" y="2"/>
                </a:cxn>
                <a:cxn ang="0">
                  <a:pos x="41" y="0"/>
                </a:cxn>
                <a:cxn ang="0">
                  <a:pos x="38" y="0"/>
                </a:cxn>
                <a:cxn ang="0">
                  <a:pos x="36" y="2"/>
                </a:cxn>
                <a:cxn ang="0">
                  <a:pos x="36" y="2"/>
                </a:cxn>
              </a:cxnLst>
              <a:rect l="0" t="0" r="r" b="b"/>
              <a:pathLst>
                <a:path w="46" h="68">
                  <a:moveTo>
                    <a:pt x="36" y="2"/>
                  </a:moveTo>
                  <a:lnTo>
                    <a:pt x="36" y="2"/>
                  </a:lnTo>
                  <a:lnTo>
                    <a:pt x="30" y="8"/>
                  </a:lnTo>
                  <a:lnTo>
                    <a:pt x="27" y="16"/>
                  </a:lnTo>
                  <a:lnTo>
                    <a:pt x="17" y="30"/>
                  </a:lnTo>
                  <a:lnTo>
                    <a:pt x="11" y="46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6"/>
                  </a:lnTo>
                  <a:lnTo>
                    <a:pt x="3" y="67"/>
                  </a:lnTo>
                  <a:lnTo>
                    <a:pt x="7" y="68"/>
                  </a:lnTo>
                  <a:lnTo>
                    <a:pt x="10" y="67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20" y="53"/>
                  </a:lnTo>
                  <a:lnTo>
                    <a:pt x="27" y="37"/>
                  </a:lnTo>
                  <a:lnTo>
                    <a:pt x="34" y="23"/>
                  </a:lnTo>
                  <a:lnTo>
                    <a:pt x="40" y="16"/>
                  </a:lnTo>
                  <a:lnTo>
                    <a:pt x="45" y="10"/>
                  </a:lnTo>
                  <a:lnTo>
                    <a:pt x="45" y="10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4" y="2"/>
                  </a:lnTo>
                  <a:lnTo>
                    <a:pt x="41" y="0"/>
                  </a:lnTo>
                  <a:lnTo>
                    <a:pt x="38" y="0"/>
                  </a:lnTo>
                  <a:lnTo>
                    <a:pt x="36" y="2"/>
                  </a:lnTo>
                  <a:lnTo>
                    <a:pt x="3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7" name="Freeform 911"/>
            <p:cNvSpPr/>
            <p:nvPr/>
          </p:nvSpPr>
          <p:spPr bwMode="auto">
            <a:xfrm>
              <a:off x="3506788" y="3503613"/>
              <a:ext cx="25400" cy="31750"/>
            </a:xfrm>
            <a:custGeom>
              <a:avLst/>
              <a:gdLst/>
              <a:ahLst/>
              <a:cxnLst>
                <a:cxn ang="0">
                  <a:pos x="52" y="2"/>
                </a:cxn>
                <a:cxn ang="0">
                  <a:pos x="52" y="2"/>
                </a:cxn>
                <a:cxn ang="0">
                  <a:pos x="43" y="8"/>
                </a:cxn>
                <a:cxn ang="0">
                  <a:pos x="34" y="15"/>
                </a:cxn>
                <a:cxn ang="0">
                  <a:pos x="26" y="24"/>
                </a:cxn>
                <a:cxn ang="0">
                  <a:pos x="20" y="32"/>
                </a:cxn>
                <a:cxn ang="0">
                  <a:pos x="13" y="42"/>
                </a:cxn>
                <a:cxn ang="0">
                  <a:pos x="9" y="51"/>
                </a:cxn>
                <a:cxn ang="0">
                  <a:pos x="4" y="62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0" y="75"/>
                </a:cxn>
                <a:cxn ang="0">
                  <a:pos x="1" y="78"/>
                </a:cxn>
                <a:cxn ang="0">
                  <a:pos x="4" y="80"/>
                </a:cxn>
                <a:cxn ang="0">
                  <a:pos x="9" y="80"/>
                </a:cxn>
                <a:cxn ang="0">
                  <a:pos x="11" y="79"/>
                </a:cxn>
                <a:cxn ang="0">
                  <a:pos x="12" y="76"/>
                </a:cxn>
                <a:cxn ang="0">
                  <a:pos x="12" y="76"/>
                </a:cxn>
                <a:cxn ang="0">
                  <a:pos x="18" y="57"/>
                </a:cxn>
                <a:cxn ang="0">
                  <a:pos x="24" y="48"/>
                </a:cxn>
                <a:cxn ang="0">
                  <a:pos x="29" y="40"/>
                </a:cxn>
                <a:cxn ang="0">
                  <a:pos x="35" y="31"/>
                </a:cxn>
                <a:cxn ang="0">
                  <a:pos x="42" y="24"/>
                </a:cxn>
                <a:cxn ang="0">
                  <a:pos x="50" y="17"/>
                </a:cxn>
                <a:cxn ang="0">
                  <a:pos x="59" y="11"/>
                </a:cxn>
                <a:cxn ang="0">
                  <a:pos x="59" y="11"/>
                </a:cxn>
                <a:cxn ang="0">
                  <a:pos x="60" y="10"/>
                </a:cxn>
                <a:cxn ang="0">
                  <a:pos x="62" y="7"/>
                </a:cxn>
                <a:cxn ang="0">
                  <a:pos x="60" y="3"/>
                </a:cxn>
                <a:cxn ang="0">
                  <a:pos x="58" y="0"/>
                </a:cxn>
                <a:cxn ang="0">
                  <a:pos x="55" y="0"/>
                </a:cxn>
                <a:cxn ang="0">
                  <a:pos x="52" y="2"/>
                </a:cxn>
                <a:cxn ang="0">
                  <a:pos x="52" y="2"/>
                </a:cxn>
              </a:cxnLst>
              <a:rect l="0" t="0" r="r" b="b"/>
              <a:pathLst>
                <a:path w="62" h="80">
                  <a:moveTo>
                    <a:pt x="52" y="2"/>
                  </a:moveTo>
                  <a:lnTo>
                    <a:pt x="52" y="2"/>
                  </a:lnTo>
                  <a:lnTo>
                    <a:pt x="43" y="8"/>
                  </a:lnTo>
                  <a:lnTo>
                    <a:pt x="34" y="15"/>
                  </a:lnTo>
                  <a:lnTo>
                    <a:pt x="26" y="24"/>
                  </a:lnTo>
                  <a:lnTo>
                    <a:pt x="20" y="32"/>
                  </a:lnTo>
                  <a:lnTo>
                    <a:pt x="13" y="42"/>
                  </a:lnTo>
                  <a:lnTo>
                    <a:pt x="9" y="51"/>
                  </a:lnTo>
                  <a:lnTo>
                    <a:pt x="4" y="6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5"/>
                  </a:lnTo>
                  <a:lnTo>
                    <a:pt x="1" y="78"/>
                  </a:lnTo>
                  <a:lnTo>
                    <a:pt x="4" y="80"/>
                  </a:lnTo>
                  <a:lnTo>
                    <a:pt x="9" y="80"/>
                  </a:lnTo>
                  <a:lnTo>
                    <a:pt x="11" y="79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8" y="57"/>
                  </a:lnTo>
                  <a:lnTo>
                    <a:pt x="24" y="48"/>
                  </a:lnTo>
                  <a:lnTo>
                    <a:pt x="29" y="40"/>
                  </a:lnTo>
                  <a:lnTo>
                    <a:pt x="35" y="31"/>
                  </a:lnTo>
                  <a:lnTo>
                    <a:pt x="42" y="24"/>
                  </a:lnTo>
                  <a:lnTo>
                    <a:pt x="50" y="17"/>
                  </a:lnTo>
                  <a:lnTo>
                    <a:pt x="59" y="11"/>
                  </a:lnTo>
                  <a:lnTo>
                    <a:pt x="59" y="11"/>
                  </a:lnTo>
                  <a:lnTo>
                    <a:pt x="60" y="10"/>
                  </a:lnTo>
                  <a:lnTo>
                    <a:pt x="62" y="7"/>
                  </a:lnTo>
                  <a:lnTo>
                    <a:pt x="60" y="3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2" y="2"/>
                  </a:lnTo>
                  <a:lnTo>
                    <a:pt x="5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8" name="Freeform 912"/>
            <p:cNvSpPr/>
            <p:nvPr/>
          </p:nvSpPr>
          <p:spPr bwMode="auto">
            <a:xfrm>
              <a:off x="3549651" y="3498851"/>
              <a:ext cx="23813" cy="34925"/>
            </a:xfrm>
            <a:custGeom>
              <a:avLst/>
              <a:gdLst/>
              <a:ahLst/>
              <a:cxnLst>
                <a:cxn ang="0">
                  <a:pos x="49" y="6"/>
                </a:cxn>
                <a:cxn ang="0">
                  <a:pos x="49" y="6"/>
                </a:cxn>
                <a:cxn ang="0">
                  <a:pos x="46" y="14"/>
                </a:cxn>
                <a:cxn ang="0">
                  <a:pos x="41" y="23"/>
                </a:cxn>
                <a:cxn ang="0">
                  <a:pos x="34" y="32"/>
                </a:cxn>
                <a:cxn ang="0">
                  <a:pos x="29" y="39"/>
                </a:cxn>
                <a:cxn ang="0">
                  <a:pos x="29" y="39"/>
                </a:cxn>
                <a:cxn ang="0">
                  <a:pos x="20" y="48"/>
                </a:cxn>
                <a:cxn ang="0">
                  <a:pos x="13" y="59"/>
                </a:cxn>
                <a:cxn ang="0">
                  <a:pos x="7" y="69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0" y="83"/>
                </a:cxn>
                <a:cxn ang="0">
                  <a:pos x="3" y="87"/>
                </a:cxn>
                <a:cxn ang="0">
                  <a:pos x="7" y="87"/>
                </a:cxn>
                <a:cxn ang="0">
                  <a:pos x="10" y="87"/>
                </a:cxn>
                <a:cxn ang="0">
                  <a:pos x="11" y="85"/>
                </a:cxn>
                <a:cxn ang="0">
                  <a:pos x="11" y="85"/>
                </a:cxn>
                <a:cxn ang="0">
                  <a:pos x="17" y="73"/>
                </a:cxn>
                <a:cxn ang="0">
                  <a:pos x="24" y="62"/>
                </a:cxn>
                <a:cxn ang="0">
                  <a:pos x="24" y="62"/>
                </a:cxn>
                <a:cxn ang="0">
                  <a:pos x="33" y="52"/>
                </a:cxn>
                <a:cxn ang="0">
                  <a:pos x="38" y="47"/>
                </a:cxn>
                <a:cxn ang="0">
                  <a:pos x="42" y="40"/>
                </a:cxn>
                <a:cxn ang="0">
                  <a:pos x="42" y="40"/>
                </a:cxn>
                <a:cxn ang="0">
                  <a:pos x="54" y="25"/>
                </a:cxn>
                <a:cxn ang="0">
                  <a:pos x="58" y="15"/>
                </a:cxn>
                <a:cxn ang="0">
                  <a:pos x="59" y="11"/>
                </a:cxn>
                <a:cxn ang="0">
                  <a:pos x="61" y="6"/>
                </a:cxn>
                <a:cxn ang="0">
                  <a:pos x="61" y="6"/>
                </a:cxn>
                <a:cxn ang="0">
                  <a:pos x="61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5" y="0"/>
                </a:cxn>
                <a:cxn ang="0">
                  <a:pos x="51" y="2"/>
                </a:cxn>
                <a:cxn ang="0">
                  <a:pos x="50" y="4"/>
                </a:cxn>
                <a:cxn ang="0">
                  <a:pos x="49" y="6"/>
                </a:cxn>
                <a:cxn ang="0">
                  <a:pos x="49" y="6"/>
                </a:cxn>
              </a:cxnLst>
              <a:rect l="0" t="0" r="r" b="b"/>
              <a:pathLst>
                <a:path w="61" h="87">
                  <a:moveTo>
                    <a:pt x="49" y="6"/>
                  </a:moveTo>
                  <a:lnTo>
                    <a:pt x="49" y="6"/>
                  </a:lnTo>
                  <a:lnTo>
                    <a:pt x="46" y="14"/>
                  </a:lnTo>
                  <a:lnTo>
                    <a:pt x="41" y="23"/>
                  </a:lnTo>
                  <a:lnTo>
                    <a:pt x="34" y="32"/>
                  </a:lnTo>
                  <a:lnTo>
                    <a:pt x="29" y="39"/>
                  </a:lnTo>
                  <a:lnTo>
                    <a:pt x="29" y="39"/>
                  </a:lnTo>
                  <a:lnTo>
                    <a:pt x="20" y="48"/>
                  </a:lnTo>
                  <a:lnTo>
                    <a:pt x="13" y="59"/>
                  </a:lnTo>
                  <a:lnTo>
                    <a:pt x="7" y="69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3" y="87"/>
                  </a:lnTo>
                  <a:lnTo>
                    <a:pt x="7" y="87"/>
                  </a:lnTo>
                  <a:lnTo>
                    <a:pt x="10" y="87"/>
                  </a:lnTo>
                  <a:lnTo>
                    <a:pt x="11" y="85"/>
                  </a:lnTo>
                  <a:lnTo>
                    <a:pt x="11" y="85"/>
                  </a:lnTo>
                  <a:lnTo>
                    <a:pt x="17" y="73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33" y="52"/>
                  </a:lnTo>
                  <a:lnTo>
                    <a:pt x="38" y="47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54" y="25"/>
                  </a:lnTo>
                  <a:lnTo>
                    <a:pt x="58" y="15"/>
                  </a:lnTo>
                  <a:lnTo>
                    <a:pt x="59" y="11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61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5" y="0"/>
                  </a:lnTo>
                  <a:lnTo>
                    <a:pt x="51" y="2"/>
                  </a:lnTo>
                  <a:lnTo>
                    <a:pt x="50" y="4"/>
                  </a:lnTo>
                  <a:lnTo>
                    <a:pt x="49" y="6"/>
                  </a:lnTo>
                  <a:lnTo>
                    <a:pt x="49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9" name="Freeform 913"/>
            <p:cNvSpPr/>
            <p:nvPr/>
          </p:nvSpPr>
          <p:spPr bwMode="auto">
            <a:xfrm>
              <a:off x="3594101" y="3487738"/>
              <a:ext cx="28575" cy="36513"/>
            </a:xfrm>
            <a:custGeom>
              <a:avLst/>
              <a:gdLst/>
              <a:ahLst/>
              <a:cxnLst>
                <a:cxn ang="0">
                  <a:pos x="63" y="1"/>
                </a:cxn>
                <a:cxn ang="0">
                  <a:pos x="63" y="1"/>
                </a:cxn>
                <a:cxn ang="0">
                  <a:pos x="45" y="19"/>
                </a:cxn>
                <a:cxn ang="0">
                  <a:pos x="29" y="39"/>
                </a:cxn>
                <a:cxn ang="0">
                  <a:pos x="15" y="60"/>
                </a:cxn>
                <a:cxn ang="0">
                  <a:pos x="2" y="82"/>
                </a:cxn>
                <a:cxn ang="0">
                  <a:pos x="2" y="82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3" y="90"/>
                </a:cxn>
                <a:cxn ang="0">
                  <a:pos x="8" y="91"/>
                </a:cxn>
                <a:cxn ang="0">
                  <a:pos x="9" y="90"/>
                </a:cxn>
                <a:cxn ang="0">
                  <a:pos x="11" y="88"/>
                </a:cxn>
                <a:cxn ang="0">
                  <a:pos x="11" y="88"/>
                </a:cxn>
                <a:cxn ang="0">
                  <a:pos x="24" y="66"/>
                </a:cxn>
                <a:cxn ang="0">
                  <a:pos x="38" y="47"/>
                </a:cxn>
                <a:cxn ang="0">
                  <a:pos x="54" y="27"/>
                </a:cxn>
                <a:cxn ang="0">
                  <a:pos x="71" y="9"/>
                </a:cxn>
                <a:cxn ang="0">
                  <a:pos x="71" y="9"/>
                </a:cxn>
                <a:cxn ang="0">
                  <a:pos x="72" y="7"/>
                </a:cxn>
                <a:cxn ang="0">
                  <a:pos x="72" y="5"/>
                </a:cxn>
                <a:cxn ang="0">
                  <a:pos x="71" y="1"/>
                </a:cxn>
                <a:cxn ang="0">
                  <a:pos x="67" y="0"/>
                </a:cxn>
                <a:cxn ang="0">
                  <a:pos x="64" y="0"/>
                </a:cxn>
                <a:cxn ang="0">
                  <a:pos x="63" y="1"/>
                </a:cxn>
                <a:cxn ang="0">
                  <a:pos x="63" y="1"/>
                </a:cxn>
              </a:cxnLst>
              <a:rect l="0" t="0" r="r" b="b"/>
              <a:pathLst>
                <a:path w="72" h="91">
                  <a:moveTo>
                    <a:pt x="63" y="1"/>
                  </a:moveTo>
                  <a:lnTo>
                    <a:pt x="63" y="1"/>
                  </a:lnTo>
                  <a:lnTo>
                    <a:pt x="45" y="19"/>
                  </a:lnTo>
                  <a:lnTo>
                    <a:pt x="29" y="39"/>
                  </a:lnTo>
                  <a:lnTo>
                    <a:pt x="15" y="60"/>
                  </a:lnTo>
                  <a:lnTo>
                    <a:pt x="2" y="82"/>
                  </a:lnTo>
                  <a:lnTo>
                    <a:pt x="2" y="82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3" y="90"/>
                  </a:lnTo>
                  <a:lnTo>
                    <a:pt x="8" y="91"/>
                  </a:lnTo>
                  <a:lnTo>
                    <a:pt x="9" y="90"/>
                  </a:lnTo>
                  <a:lnTo>
                    <a:pt x="11" y="88"/>
                  </a:lnTo>
                  <a:lnTo>
                    <a:pt x="11" y="88"/>
                  </a:lnTo>
                  <a:lnTo>
                    <a:pt x="24" y="66"/>
                  </a:lnTo>
                  <a:lnTo>
                    <a:pt x="38" y="47"/>
                  </a:lnTo>
                  <a:lnTo>
                    <a:pt x="54" y="27"/>
                  </a:lnTo>
                  <a:lnTo>
                    <a:pt x="71" y="9"/>
                  </a:lnTo>
                  <a:lnTo>
                    <a:pt x="71" y="9"/>
                  </a:lnTo>
                  <a:lnTo>
                    <a:pt x="72" y="7"/>
                  </a:lnTo>
                  <a:lnTo>
                    <a:pt x="72" y="5"/>
                  </a:lnTo>
                  <a:lnTo>
                    <a:pt x="71" y="1"/>
                  </a:lnTo>
                  <a:lnTo>
                    <a:pt x="67" y="0"/>
                  </a:lnTo>
                  <a:lnTo>
                    <a:pt x="64" y="0"/>
                  </a:lnTo>
                  <a:lnTo>
                    <a:pt x="63" y="1"/>
                  </a:lnTo>
                  <a:lnTo>
                    <a:pt x="63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0" name="Freeform 914"/>
            <p:cNvSpPr/>
            <p:nvPr/>
          </p:nvSpPr>
          <p:spPr bwMode="auto">
            <a:xfrm>
              <a:off x="3641726" y="3463926"/>
              <a:ext cx="25400" cy="36513"/>
            </a:xfrm>
            <a:custGeom>
              <a:avLst/>
              <a:gdLst/>
              <a:ahLst/>
              <a:cxnLst>
                <a:cxn ang="0">
                  <a:pos x="55" y="3"/>
                </a:cxn>
                <a:cxn ang="0">
                  <a:pos x="55" y="3"/>
                </a:cxn>
                <a:cxn ang="0">
                  <a:pos x="50" y="11"/>
                </a:cxn>
                <a:cxn ang="0">
                  <a:pos x="44" y="18"/>
                </a:cxn>
                <a:cxn ang="0">
                  <a:pos x="34" y="35"/>
                </a:cxn>
                <a:cxn ang="0">
                  <a:pos x="34" y="35"/>
                </a:cxn>
                <a:cxn ang="0">
                  <a:pos x="27" y="48"/>
                </a:cxn>
                <a:cxn ang="0">
                  <a:pos x="20" y="60"/>
                </a:cxn>
                <a:cxn ang="0">
                  <a:pos x="1" y="82"/>
                </a:cxn>
                <a:cxn ang="0">
                  <a:pos x="1" y="82"/>
                </a:cxn>
                <a:cxn ang="0">
                  <a:pos x="1" y="84"/>
                </a:cxn>
                <a:cxn ang="0">
                  <a:pos x="0" y="86"/>
                </a:cxn>
                <a:cxn ang="0">
                  <a:pos x="3" y="90"/>
                </a:cxn>
                <a:cxn ang="0">
                  <a:pos x="4" y="92"/>
                </a:cxn>
                <a:cxn ang="0">
                  <a:pos x="6" y="92"/>
                </a:cxn>
                <a:cxn ang="0">
                  <a:pos x="8" y="92"/>
                </a:cxn>
                <a:cxn ang="0">
                  <a:pos x="10" y="90"/>
                </a:cxn>
                <a:cxn ang="0">
                  <a:pos x="10" y="90"/>
                </a:cxn>
                <a:cxn ang="0">
                  <a:pos x="25" y="71"/>
                </a:cxn>
                <a:cxn ang="0">
                  <a:pos x="39" y="51"/>
                </a:cxn>
                <a:cxn ang="0">
                  <a:pos x="39" y="51"/>
                </a:cxn>
                <a:cxn ang="0">
                  <a:pos x="44" y="41"/>
                </a:cxn>
                <a:cxn ang="0">
                  <a:pos x="51" y="30"/>
                </a:cxn>
                <a:cxn ang="0">
                  <a:pos x="56" y="20"/>
                </a:cxn>
                <a:cxn ang="0">
                  <a:pos x="63" y="11"/>
                </a:cxn>
                <a:cxn ang="0">
                  <a:pos x="63" y="11"/>
                </a:cxn>
                <a:cxn ang="0">
                  <a:pos x="64" y="8"/>
                </a:cxn>
                <a:cxn ang="0">
                  <a:pos x="64" y="5"/>
                </a:cxn>
                <a:cxn ang="0">
                  <a:pos x="63" y="3"/>
                </a:cxn>
                <a:cxn ang="0">
                  <a:pos x="61" y="1"/>
                </a:cxn>
                <a:cxn ang="0">
                  <a:pos x="59" y="0"/>
                </a:cxn>
                <a:cxn ang="0">
                  <a:pos x="57" y="1"/>
                </a:cxn>
                <a:cxn ang="0">
                  <a:pos x="55" y="3"/>
                </a:cxn>
                <a:cxn ang="0">
                  <a:pos x="55" y="3"/>
                </a:cxn>
              </a:cxnLst>
              <a:rect l="0" t="0" r="r" b="b"/>
              <a:pathLst>
                <a:path w="64" h="92">
                  <a:moveTo>
                    <a:pt x="55" y="3"/>
                  </a:moveTo>
                  <a:lnTo>
                    <a:pt x="55" y="3"/>
                  </a:lnTo>
                  <a:lnTo>
                    <a:pt x="50" y="11"/>
                  </a:lnTo>
                  <a:lnTo>
                    <a:pt x="44" y="18"/>
                  </a:lnTo>
                  <a:lnTo>
                    <a:pt x="34" y="35"/>
                  </a:lnTo>
                  <a:lnTo>
                    <a:pt x="34" y="35"/>
                  </a:lnTo>
                  <a:lnTo>
                    <a:pt x="27" y="48"/>
                  </a:lnTo>
                  <a:lnTo>
                    <a:pt x="20" y="60"/>
                  </a:lnTo>
                  <a:lnTo>
                    <a:pt x="1" y="82"/>
                  </a:lnTo>
                  <a:lnTo>
                    <a:pt x="1" y="82"/>
                  </a:lnTo>
                  <a:lnTo>
                    <a:pt x="1" y="84"/>
                  </a:lnTo>
                  <a:lnTo>
                    <a:pt x="0" y="86"/>
                  </a:lnTo>
                  <a:lnTo>
                    <a:pt x="3" y="90"/>
                  </a:lnTo>
                  <a:lnTo>
                    <a:pt x="4" y="92"/>
                  </a:lnTo>
                  <a:lnTo>
                    <a:pt x="6" y="92"/>
                  </a:lnTo>
                  <a:lnTo>
                    <a:pt x="8" y="92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25" y="71"/>
                  </a:lnTo>
                  <a:lnTo>
                    <a:pt x="39" y="51"/>
                  </a:lnTo>
                  <a:lnTo>
                    <a:pt x="39" y="51"/>
                  </a:lnTo>
                  <a:lnTo>
                    <a:pt x="44" y="41"/>
                  </a:lnTo>
                  <a:lnTo>
                    <a:pt x="51" y="30"/>
                  </a:lnTo>
                  <a:lnTo>
                    <a:pt x="56" y="20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4" y="8"/>
                  </a:lnTo>
                  <a:lnTo>
                    <a:pt x="64" y="5"/>
                  </a:lnTo>
                  <a:lnTo>
                    <a:pt x="63" y="3"/>
                  </a:lnTo>
                  <a:lnTo>
                    <a:pt x="61" y="1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5" y="3"/>
                  </a:lnTo>
                  <a:lnTo>
                    <a:pt x="5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1" name="Freeform 915"/>
            <p:cNvSpPr/>
            <p:nvPr/>
          </p:nvSpPr>
          <p:spPr bwMode="auto">
            <a:xfrm>
              <a:off x="3375026" y="3309938"/>
              <a:ext cx="42863" cy="4445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0"/>
                </a:cxn>
                <a:cxn ang="0">
                  <a:pos x="42" y="2"/>
                </a:cxn>
                <a:cxn ang="0">
                  <a:pos x="32" y="6"/>
                </a:cxn>
                <a:cxn ang="0">
                  <a:pos x="22" y="11"/>
                </a:cxn>
                <a:cxn ang="0">
                  <a:pos x="15" y="19"/>
                </a:cxn>
                <a:cxn ang="0">
                  <a:pos x="8" y="26"/>
                </a:cxn>
                <a:cxn ang="0">
                  <a:pos x="4" y="37"/>
                </a:cxn>
                <a:cxn ang="0">
                  <a:pos x="2" y="47"/>
                </a:cxn>
                <a:cxn ang="0">
                  <a:pos x="0" y="58"/>
                </a:cxn>
                <a:cxn ang="0">
                  <a:pos x="2" y="68"/>
                </a:cxn>
                <a:cxn ang="0">
                  <a:pos x="4" y="79"/>
                </a:cxn>
                <a:cxn ang="0">
                  <a:pos x="8" y="88"/>
                </a:cxn>
                <a:cxn ang="0">
                  <a:pos x="15" y="97"/>
                </a:cxn>
                <a:cxn ang="0">
                  <a:pos x="22" y="104"/>
                </a:cxn>
                <a:cxn ang="0">
                  <a:pos x="32" y="110"/>
                </a:cxn>
                <a:cxn ang="0">
                  <a:pos x="42" y="113"/>
                </a:cxn>
                <a:cxn ang="0">
                  <a:pos x="55" y="114"/>
                </a:cxn>
                <a:cxn ang="0">
                  <a:pos x="55" y="114"/>
                </a:cxn>
                <a:cxn ang="0">
                  <a:pos x="68" y="113"/>
                </a:cxn>
                <a:cxn ang="0">
                  <a:pos x="80" y="110"/>
                </a:cxn>
                <a:cxn ang="0">
                  <a:pos x="89" y="104"/>
                </a:cxn>
                <a:cxn ang="0">
                  <a:pos x="97" y="97"/>
                </a:cxn>
                <a:cxn ang="0">
                  <a:pos x="104" y="88"/>
                </a:cxn>
                <a:cxn ang="0">
                  <a:pos x="108" y="79"/>
                </a:cxn>
                <a:cxn ang="0">
                  <a:pos x="110" y="68"/>
                </a:cxn>
                <a:cxn ang="0">
                  <a:pos x="111" y="58"/>
                </a:cxn>
                <a:cxn ang="0">
                  <a:pos x="110" y="47"/>
                </a:cxn>
                <a:cxn ang="0">
                  <a:pos x="108" y="37"/>
                </a:cxn>
                <a:cxn ang="0">
                  <a:pos x="104" y="26"/>
                </a:cxn>
                <a:cxn ang="0">
                  <a:pos x="97" y="19"/>
                </a:cxn>
                <a:cxn ang="0">
                  <a:pos x="89" y="11"/>
                </a:cxn>
                <a:cxn ang="0">
                  <a:pos x="80" y="6"/>
                </a:cxn>
                <a:cxn ang="0">
                  <a:pos x="68" y="2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111" h="114">
                  <a:moveTo>
                    <a:pt x="55" y="0"/>
                  </a:moveTo>
                  <a:lnTo>
                    <a:pt x="55" y="0"/>
                  </a:lnTo>
                  <a:lnTo>
                    <a:pt x="42" y="2"/>
                  </a:lnTo>
                  <a:lnTo>
                    <a:pt x="32" y="6"/>
                  </a:lnTo>
                  <a:lnTo>
                    <a:pt x="22" y="11"/>
                  </a:lnTo>
                  <a:lnTo>
                    <a:pt x="15" y="19"/>
                  </a:lnTo>
                  <a:lnTo>
                    <a:pt x="8" y="26"/>
                  </a:lnTo>
                  <a:lnTo>
                    <a:pt x="4" y="37"/>
                  </a:lnTo>
                  <a:lnTo>
                    <a:pt x="2" y="47"/>
                  </a:lnTo>
                  <a:lnTo>
                    <a:pt x="0" y="58"/>
                  </a:lnTo>
                  <a:lnTo>
                    <a:pt x="2" y="68"/>
                  </a:lnTo>
                  <a:lnTo>
                    <a:pt x="4" y="79"/>
                  </a:lnTo>
                  <a:lnTo>
                    <a:pt x="8" y="88"/>
                  </a:lnTo>
                  <a:lnTo>
                    <a:pt x="15" y="97"/>
                  </a:lnTo>
                  <a:lnTo>
                    <a:pt x="22" y="104"/>
                  </a:lnTo>
                  <a:lnTo>
                    <a:pt x="32" y="110"/>
                  </a:lnTo>
                  <a:lnTo>
                    <a:pt x="42" y="113"/>
                  </a:lnTo>
                  <a:lnTo>
                    <a:pt x="55" y="114"/>
                  </a:lnTo>
                  <a:lnTo>
                    <a:pt x="55" y="114"/>
                  </a:lnTo>
                  <a:lnTo>
                    <a:pt x="68" y="113"/>
                  </a:lnTo>
                  <a:lnTo>
                    <a:pt x="80" y="110"/>
                  </a:lnTo>
                  <a:lnTo>
                    <a:pt x="89" y="104"/>
                  </a:lnTo>
                  <a:lnTo>
                    <a:pt x="97" y="97"/>
                  </a:lnTo>
                  <a:lnTo>
                    <a:pt x="104" y="88"/>
                  </a:lnTo>
                  <a:lnTo>
                    <a:pt x="108" y="79"/>
                  </a:lnTo>
                  <a:lnTo>
                    <a:pt x="110" y="68"/>
                  </a:lnTo>
                  <a:lnTo>
                    <a:pt x="111" y="58"/>
                  </a:lnTo>
                  <a:lnTo>
                    <a:pt x="110" y="47"/>
                  </a:lnTo>
                  <a:lnTo>
                    <a:pt x="108" y="37"/>
                  </a:lnTo>
                  <a:lnTo>
                    <a:pt x="104" y="26"/>
                  </a:lnTo>
                  <a:lnTo>
                    <a:pt x="97" y="19"/>
                  </a:lnTo>
                  <a:lnTo>
                    <a:pt x="89" y="11"/>
                  </a:lnTo>
                  <a:lnTo>
                    <a:pt x="80" y="6"/>
                  </a:lnTo>
                  <a:lnTo>
                    <a:pt x="68" y="2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2" name="Freeform 916"/>
            <p:cNvSpPr/>
            <p:nvPr/>
          </p:nvSpPr>
          <p:spPr bwMode="auto">
            <a:xfrm>
              <a:off x="3533776" y="3309938"/>
              <a:ext cx="42863" cy="44450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0"/>
                </a:cxn>
                <a:cxn ang="0">
                  <a:pos x="41" y="2"/>
                </a:cxn>
                <a:cxn ang="0">
                  <a:pos x="30" y="6"/>
                </a:cxn>
                <a:cxn ang="0">
                  <a:pos x="20" y="11"/>
                </a:cxn>
                <a:cxn ang="0">
                  <a:pos x="13" y="19"/>
                </a:cxn>
                <a:cxn ang="0">
                  <a:pos x="7" y="26"/>
                </a:cxn>
                <a:cxn ang="0">
                  <a:pos x="2" y="37"/>
                </a:cxn>
                <a:cxn ang="0">
                  <a:pos x="0" y="47"/>
                </a:cxn>
                <a:cxn ang="0">
                  <a:pos x="0" y="58"/>
                </a:cxn>
                <a:cxn ang="0">
                  <a:pos x="0" y="68"/>
                </a:cxn>
                <a:cxn ang="0">
                  <a:pos x="2" y="79"/>
                </a:cxn>
                <a:cxn ang="0">
                  <a:pos x="7" y="88"/>
                </a:cxn>
                <a:cxn ang="0">
                  <a:pos x="13" y="97"/>
                </a:cxn>
                <a:cxn ang="0">
                  <a:pos x="20" y="104"/>
                </a:cxn>
                <a:cxn ang="0">
                  <a:pos x="30" y="110"/>
                </a:cxn>
                <a:cxn ang="0">
                  <a:pos x="41" y="113"/>
                </a:cxn>
                <a:cxn ang="0">
                  <a:pos x="54" y="114"/>
                </a:cxn>
                <a:cxn ang="0">
                  <a:pos x="54" y="114"/>
                </a:cxn>
                <a:cxn ang="0">
                  <a:pos x="68" y="113"/>
                </a:cxn>
                <a:cxn ang="0">
                  <a:pos x="78" y="110"/>
                </a:cxn>
                <a:cxn ang="0">
                  <a:pos x="88" y="104"/>
                </a:cxn>
                <a:cxn ang="0">
                  <a:pos x="95" y="97"/>
                </a:cxn>
                <a:cxn ang="0">
                  <a:pos x="102" y="88"/>
                </a:cxn>
                <a:cxn ang="0">
                  <a:pos x="105" y="79"/>
                </a:cxn>
                <a:cxn ang="0">
                  <a:pos x="108" y="68"/>
                </a:cxn>
                <a:cxn ang="0">
                  <a:pos x="109" y="58"/>
                </a:cxn>
                <a:cxn ang="0">
                  <a:pos x="108" y="47"/>
                </a:cxn>
                <a:cxn ang="0">
                  <a:pos x="105" y="37"/>
                </a:cxn>
                <a:cxn ang="0">
                  <a:pos x="102" y="26"/>
                </a:cxn>
                <a:cxn ang="0">
                  <a:pos x="95" y="19"/>
                </a:cxn>
                <a:cxn ang="0">
                  <a:pos x="88" y="11"/>
                </a:cxn>
                <a:cxn ang="0">
                  <a:pos x="78" y="6"/>
                </a:cxn>
                <a:cxn ang="0">
                  <a:pos x="68" y="2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109" h="114">
                  <a:moveTo>
                    <a:pt x="54" y="0"/>
                  </a:moveTo>
                  <a:lnTo>
                    <a:pt x="54" y="0"/>
                  </a:lnTo>
                  <a:lnTo>
                    <a:pt x="41" y="2"/>
                  </a:lnTo>
                  <a:lnTo>
                    <a:pt x="30" y="6"/>
                  </a:lnTo>
                  <a:lnTo>
                    <a:pt x="20" y="11"/>
                  </a:lnTo>
                  <a:lnTo>
                    <a:pt x="13" y="19"/>
                  </a:lnTo>
                  <a:lnTo>
                    <a:pt x="7" y="26"/>
                  </a:lnTo>
                  <a:lnTo>
                    <a:pt x="2" y="37"/>
                  </a:lnTo>
                  <a:lnTo>
                    <a:pt x="0" y="47"/>
                  </a:lnTo>
                  <a:lnTo>
                    <a:pt x="0" y="58"/>
                  </a:lnTo>
                  <a:lnTo>
                    <a:pt x="0" y="68"/>
                  </a:lnTo>
                  <a:lnTo>
                    <a:pt x="2" y="79"/>
                  </a:lnTo>
                  <a:lnTo>
                    <a:pt x="7" y="88"/>
                  </a:lnTo>
                  <a:lnTo>
                    <a:pt x="13" y="97"/>
                  </a:lnTo>
                  <a:lnTo>
                    <a:pt x="20" y="104"/>
                  </a:lnTo>
                  <a:lnTo>
                    <a:pt x="30" y="110"/>
                  </a:lnTo>
                  <a:lnTo>
                    <a:pt x="41" y="113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68" y="113"/>
                  </a:lnTo>
                  <a:lnTo>
                    <a:pt x="78" y="110"/>
                  </a:lnTo>
                  <a:lnTo>
                    <a:pt x="88" y="104"/>
                  </a:lnTo>
                  <a:lnTo>
                    <a:pt x="95" y="97"/>
                  </a:lnTo>
                  <a:lnTo>
                    <a:pt x="102" y="88"/>
                  </a:lnTo>
                  <a:lnTo>
                    <a:pt x="105" y="79"/>
                  </a:lnTo>
                  <a:lnTo>
                    <a:pt x="108" y="68"/>
                  </a:lnTo>
                  <a:lnTo>
                    <a:pt x="109" y="58"/>
                  </a:lnTo>
                  <a:lnTo>
                    <a:pt x="108" y="47"/>
                  </a:lnTo>
                  <a:lnTo>
                    <a:pt x="105" y="37"/>
                  </a:lnTo>
                  <a:lnTo>
                    <a:pt x="102" y="26"/>
                  </a:lnTo>
                  <a:lnTo>
                    <a:pt x="95" y="19"/>
                  </a:lnTo>
                  <a:lnTo>
                    <a:pt x="88" y="11"/>
                  </a:lnTo>
                  <a:lnTo>
                    <a:pt x="78" y="6"/>
                  </a:lnTo>
                  <a:lnTo>
                    <a:pt x="68" y="2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3" name="Freeform 917"/>
            <p:cNvSpPr>
              <a:spLocks noEditPoints="1"/>
            </p:cNvSpPr>
            <p:nvPr/>
          </p:nvSpPr>
          <p:spPr bwMode="auto">
            <a:xfrm>
              <a:off x="3213101" y="3067051"/>
              <a:ext cx="527050" cy="474663"/>
            </a:xfrm>
            <a:custGeom>
              <a:avLst/>
              <a:gdLst/>
              <a:ahLst/>
              <a:cxnLst>
                <a:cxn ang="0">
                  <a:pos x="509" y="1190"/>
                </a:cxn>
                <a:cxn ang="0">
                  <a:pos x="373" y="1160"/>
                </a:cxn>
                <a:cxn ang="0">
                  <a:pos x="292" y="1118"/>
                </a:cxn>
                <a:cxn ang="0">
                  <a:pos x="163" y="1012"/>
                </a:cxn>
                <a:cxn ang="0">
                  <a:pos x="97" y="938"/>
                </a:cxn>
                <a:cxn ang="0">
                  <a:pos x="45" y="821"/>
                </a:cxn>
                <a:cxn ang="0">
                  <a:pos x="16" y="706"/>
                </a:cxn>
                <a:cxn ang="0">
                  <a:pos x="2" y="565"/>
                </a:cxn>
                <a:cxn ang="0">
                  <a:pos x="8" y="433"/>
                </a:cxn>
                <a:cxn ang="0">
                  <a:pos x="33" y="331"/>
                </a:cxn>
                <a:cxn ang="0">
                  <a:pos x="87" y="218"/>
                </a:cxn>
                <a:cxn ang="0">
                  <a:pos x="164" y="131"/>
                </a:cxn>
                <a:cxn ang="0">
                  <a:pos x="242" y="78"/>
                </a:cxn>
                <a:cxn ang="0">
                  <a:pos x="363" y="33"/>
                </a:cxn>
                <a:cxn ang="0">
                  <a:pos x="541" y="9"/>
                </a:cxn>
                <a:cxn ang="0">
                  <a:pos x="671" y="6"/>
                </a:cxn>
                <a:cxn ang="0">
                  <a:pos x="709" y="0"/>
                </a:cxn>
                <a:cxn ang="0">
                  <a:pos x="902" y="27"/>
                </a:cxn>
                <a:cxn ang="0">
                  <a:pos x="1042" y="78"/>
                </a:cxn>
                <a:cxn ang="0">
                  <a:pos x="1140" y="137"/>
                </a:cxn>
                <a:cxn ang="0">
                  <a:pos x="1222" y="213"/>
                </a:cxn>
                <a:cxn ang="0">
                  <a:pos x="1293" y="309"/>
                </a:cxn>
                <a:cxn ang="0">
                  <a:pos x="1318" y="379"/>
                </a:cxn>
                <a:cxn ang="0">
                  <a:pos x="1329" y="493"/>
                </a:cxn>
                <a:cxn ang="0">
                  <a:pos x="1323" y="731"/>
                </a:cxn>
                <a:cxn ang="0">
                  <a:pos x="1310" y="850"/>
                </a:cxn>
                <a:cxn ang="0">
                  <a:pos x="1286" y="926"/>
                </a:cxn>
                <a:cxn ang="0">
                  <a:pos x="1217" y="1033"/>
                </a:cxn>
                <a:cxn ang="0">
                  <a:pos x="1148" y="1095"/>
                </a:cxn>
                <a:cxn ang="0">
                  <a:pos x="1046" y="1148"/>
                </a:cxn>
                <a:cxn ang="0">
                  <a:pos x="923" y="1182"/>
                </a:cxn>
                <a:cxn ang="0">
                  <a:pos x="780" y="1195"/>
                </a:cxn>
                <a:cxn ang="0">
                  <a:pos x="648" y="1197"/>
                </a:cxn>
                <a:cxn ang="0">
                  <a:pos x="465" y="60"/>
                </a:cxn>
                <a:cxn ang="0">
                  <a:pos x="331" y="89"/>
                </a:cxn>
                <a:cxn ang="0">
                  <a:pos x="210" y="153"/>
                </a:cxn>
                <a:cxn ang="0">
                  <a:pos x="155" y="203"/>
                </a:cxn>
                <a:cxn ang="0">
                  <a:pos x="97" y="290"/>
                </a:cxn>
                <a:cxn ang="0">
                  <a:pos x="53" y="447"/>
                </a:cxn>
                <a:cxn ang="0">
                  <a:pos x="49" y="590"/>
                </a:cxn>
                <a:cxn ang="0">
                  <a:pos x="67" y="718"/>
                </a:cxn>
                <a:cxn ang="0">
                  <a:pos x="118" y="888"/>
                </a:cxn>
                <a:cxn ang="0">
                  <a:pos x="215" y="1003"/>
                </a:cxn>
                <a:cxn ang="0">
                  <a:pos x="300" y="1068"/>
                </a:cxn>
                <a:cxn ang="0">
                  <a:pos x="363" y="1105"/>
                </a:cxn>
                <a:cxn ang="0">
                  <a:pos x="463" y="1134"/>
                </a:cxn>
                <a:cxn ang="0">
                  <a:pos x="641" y="1149"/>
                </a:cxn>
                <a:cxn ang="0">
                  <a:pos x="817" y="1147"/>
                </a:cxn>
                <a:cxn ang="0">
                  <a:pos x="983" y="1121"/>
                </a:cxn>
                <a:cxn ang="0">
                  <a:pos x="1110" y="1066"/>
                </a:cxn>
                <a:cxn ang="0">
                  <a:pos x="1184" y="999"/>
                </a:cxn>
                <a:cxn ang="0">
                  <a:pos x="1256" y="866"/>
                </a:cxn>
                <a:cxn ang="0">
                  <a:pos x="1277" y="707"/>
                </a:cxn>
                <a:cxn ang="0">
                  <a:pos x="1284" y="507"/>
                </a:cxn>
                <a:cxn ang="0">
                  <a:pos x="1263" y="362"/>
                </a:cxn>
                <a:cxn ang="0">
                  <a:pos x="1237" y="305"/>
                </a:cxn>
                <a:cxn ang="0">
                  <a:pos x="1144" y="193"/>
                </a:cxn>
                <a:cxn ang="0">
                  <a:pos x="1033" y="124"/>
                </a:cxn>
                <a:cxn ang="0">
                  <a:pos x="814" y="55"/>
                </a:cxn>
                <a:cxn ang="0">
                  <a:pos x="725" y="48"/>
                </a:cxn>
                <a:cxn ang="0">
                  <a:pos x="709" y="54"/>
                </a:cxn>
              </a:cxnLst>
              <a:rect l="0" t="0" r="r" b="b"/>
              <a:pathLst>
                <a:path w="1329" h="1197">
                  <a:moveTo>
                    <a:pt x="648" y="1197"/>
                  </a:moveTo>
                  <a:lnTo>
                    <a:pt x="648" y="1197"/>
                  </a:lnTo>
                  <a:lnTo>
                    <a:pt x="602" y="1197"/>
                  </a:lnTo>
                  <a:lnTo>
                    <a:pt x="556" y="1195"/>
                  </a:lnTo>
                  <a:lnTo>
                    <a:pt x="509" y="1190"/>
                  </a:lnTo>
                  <a:lnTo>
                    <a:pt x="462" y="1183"/>
                  </a:lnTo>
                  <a:lnTo>
                    <a:pt x="440" y="1180"/>
                  </a:lnTo>
                  <a:lnTo>
                    <a:pt x="418" y="1174"/>
                  </a:lnTo>
                  <a:lnTo>
                    <a:pt x="395" y="1168"/>
                  </a:lnTo>
                  <a:lnTo>
                    <a:pt x="373" y="1160"/>
                  </a:lnTo>
                  <a:lnTo>
                    <a:pt x="352" y="1151"/>
                  </a:lnTo>
                  <a:lnTo>
                    <a:pt x="331" y="1142"/>
                  </a:lnTo>
                  <a:lnTo>
                    <a:pt x="312" y="1130"/>
                  </a:lnTo>
                  <a:lnTo>
                    <a:pt x="292" y="1118"/>
                  </a:lnTo>
                  <a:lnTo>
                    <a:pt x="292" y="1118"/>
                  </a:lnTo>
                  <a:lnTo>
                    <a:pt x="246" y="1084"/>
                  </a:lnTo>
                  <a:lnTo>
                    <a:pt x="224" y="1067"/>
                  </a:lnTo>
                  <a:lnTo>
                    <a:pt x="203" y="1049"/>
                  </a:lnTo>
                  <a:lnTo>
                    <a:pt x="182" y="1030"/>
                  </a:lnTo>
                  <a:lnTo>
                    <a:pt x="163" y="1012"/>
                  </a:lnTo>
                  <a:lnTo>
                    <a:pt x="143" y="993"/>
                  </a:lnTo>
                  <a:lnTo>
                    <a:pt x="125" y="972"/>
                  </a:lnTo>
                  <a:lnTo>
                    <a:pt x="125" y="972"/>
                  </a:lnTo>
                  <a:lnTo>
                    <a:pt x="110" y="955"/>
                  </a:lnTo>
                  <a:lnTo>
                    <a:pt x="97" y="938"/>
                  </a:lnTo>
                  <a:lnTo>
                    <a:pt x="87" y="921"/>
                  </a:lnTo>
                  <a:lnTo>
                    <a:pt x="76" y="904"/>
                  </a:lnTo>
                  <a:lnTo>
                    <a:pt x="68" y="885"/>
                  </a:lnTo>
                  <a:lnTo>
                    <a:pt x="61" y="866"/>
                  </a:lnTo>
                  <a:lnTo>
                    <a:pt x="45" y="821"/>
                  </a:lnTo>
                  <a:lnTo>
                    <a:pt x="45" y="821"/>
                  </a:lnTo>
                  <a:lnTo>
                    <a:pt x="37" y="792"/>
                  </a:lnTo>
                  <a:lnTo>
                    <a:pt x="29" y="764"/>
                  </a:lnTo>
                  <a:lnTo>
                    <a:pt x="23" y="735"/>
                  </a:lnTo>
                  <a:lnTo>
                    <a:pt x="16" y="706"/>
                  </a:lnTo>
                  <a:lnTo>
                    <a:pt x="12" y="677"/>
                  </a:lnTo>
                  <a:lnTo>
                    <a:pt x="8" y="649"/>
                  </a:lnTo>
                  <a:lnTo>
                    <a:pt x="4" y="621"/>
                  </a:lnTo>
                  <a:lnTo>
                    <a:pt x="3" y="594"/>
                  </a:lnTo>
                  <a:lnTo>
                    <a:pt x="2" y="565"/>
                  </a:lnTo>
                  <a:lnTo>
                    <a:pt x="0" y="537"/>
                  </a:lnTo>
                  <a:lnTo>
                    <a:pt x="2" y="511"/>
                  </a:lnTo>
                  <a:lnTo>
                    <a:pt x="3" y="484"/>
                  </a:lnTo>
                  <a:lnTo>
                    <a:pt x="6" y="458"/>
                  </a:lnTo>
                  <a:lnTo>
                    <a:pt x="8" y="433"/>
                  </a:lnTo>
                  <a:lnTo>
                    <a:pt x="14" y="407"/>
                  </a:lnTo>
                  <a:lnTo>
                    <a:pt x="19" y="383"/>
                  </a:lnTo>
                  <a:lnTo>
                    <a:pt x="19" y="383"/>
                  </a:lnTo>
                  <a:lnTo>
                    <a:pt x="25" y="356"/>
                  </a:lnTo>
                  <a:lnTo>
                    <a:pt x="33" y="331"/>
                  </a:lnTo>
                  <a:lnTo>
                    <a:pt x="42" y="307"/>
                  </a:lnTo>
                  <a:lnTo>
                    <a:pt x="51" y="284"/>
                  </a:lnTo>
                  <a:lnTo>
                    <a:pt x="62" y="260"/>
                  </a:lnTo>
                  <a:lnTo>
                    <a:pt x="74" y="239"/>
                  </a:lnTo>
                  <a:lnTo>
                    <a:pt x="87" y="218"/>
                  </a:lnTo>
                  <a:lnTo>
                    <a:pt x="100" y="199"/>
                  </a:lnTo>
                  <a:lnTo>
                    <a:pt x="114" y="180"/>
                  </a:lnTo>
                  <a:lnTo>
                    <a:pt x="130" y="163"/>
                  </a:lnTo>
                  <a:lnTo>
                    <a:pt x="146" y="146"/>
                  </a:lnTo>
                  <a:lnTo>
                    <a:pt x="164" y="131"/>
                  </a:lnTo>
                  <a:lnTo>
                    <a:pt x="182" y="116"/>
                  </a:lnTo>
                  <a:lnTo>
                    <a:pt x="201" y="102"/>
                  </a:lnTo>
                  <a:lnTo>
                    <a:pt x="221" y="90"/>
                  </a:lnTo>
                  <a:lnTo>
                    <a:pt x="242" y="78"/>
                  </a:lnTo>
                  <a:lnTo>
                    <a:pt x="242" y="78"/>
                  </a:lnTo>
                  <a:lnTo>
                    <a:pt x="266" y="67"/>
                  </a:lnTo>
                  <a:lnTo>
                    <a:pt x="290" y="56"/>
                  </a:lnTo>
                  <a:lnTo>
                    <a:pt x="313" y="47"/>
                  </a:lnTo>
                  <a:lnTo>
                    <a:pt x="338" y="39"/>
                  </a:lnTo>
                  <a:lnTo>
                    <a:pt x="363" y="33"/>
                  </a:lnTo>
                  <a:lnTo>
                    <a:pt x="388" y="27"/>
                  </a:lnTo>
                  <a:lnTo>
                    <a:pt x="412" y="22"/>
                  </a:lnTo>
                  <a:lnTo>
                    <a:pt x="437" y="18"/>
                  </a:lnTo>
                  <a:lnTo>
                    <a:pt x="488" y="13"/>
                  </a:lnTo>
                  <a:lnTo>
                    <a:pt x="541" y="9"/>
                  </a:lnTo>
                  <a:lnTo>
                    <a:pt x="594" y="8"/>
                  </a:lnTo>
                  <a:lnTo>
                    <a:pt x="649" y="8"/>
                  </a:lnTo>
                  <a:lnTo>
                    <a:pt x="670" y="8"/>
                  </a:lnTo>
                  <a:lnTo>
                    <a:pt x="671" y="6"/>
                  </a:lnTo>
                  <a:lnTo>
                    <a:pt x="671" y="6"/>
                  </a:lnTo>
                  <a:lnTo>
                    <a:pt x="678" y="3"/>
                  </a:lnTo>
                  <a:lnTo>
                    <a:pt x="687" y="0"/>
                  </a:lnTo>
                  <a:lnTo>
                    <a:pt x="687" y="0"/>
                  </a:lnTo>
                  <a:lnTo>
                    <a:pt x="709" y="0"/>
                  </a:lnTo>
                  <a:lnTo>
                    <a:pt x="709" y="0"/>
                  </a:lnTo>
                  <a:lnTo>
                    <a:pt x="747" y="1"/>
                  </a:lnTo>
                  <a:lnTo>
                    <a:pt x="785" y="4"/>
                  </a:lnTo>
                  <a:lnTo>
                    <a:pt x="825" y="9"/>
                  </a:lnTo>
                  <a:lnTo>
                    <a:pt x="862" y="17"/>
                  </a:lnTo>
                  <a:lnTo>
                    <a:pt x="902" y="27"/>
                  </a:lnTo>
                  <a:lnTo>
                    <a:pt x="941" y="39"/>
                  </a:lnTo>
                  <a:lnTo>
                    <a:pt x="980" y="52"/>
                  </a:lnTo>
                  <a:lnTo>
                    <a:pt x="1019" y="69"/>
                  </a:lnTo>
                  <a:lnTo>
                    <a:pt x="1019" y="69"/>
                  </a:lnTo>
                  <a:lnTo>
                    <a:pt x="1042" y="78"/>
                  </a:lnTo>
                  <a:lnTo>
                    <a:pt x="1063" y="89"/>
                  </a:lnTo>
                  <a:lnTo>
                    <a:pt x="1084" y="101"/>
                  </a:lnTo>
                  <a:lnTo>
                    <a:pt x="1102" y="111"/>
                  </a:lnTo>
                  <a:lnTo>
                    <a:pt x="1121" y="124"/>
                  </a:lnTo>
                  <a:lnTo>
                    <a:pt x="1140" y="137"/>
                  </a:lnTo>
                  <a:lnTo>
                    <a:pt x="1157" y="150"/>
                  </a:lnTo>
                  <a:lnTo>
                    <a:pt x="1174" y="165"/>
                  </a:lnTo>
                  <a:lnTo>
                    <a:pt x="1191" y="180"/>
                  </a:lnTo>
                  <a:lnTo>
                    <a:pt x="1206" y="196"/>
                  </a:lnTo>
                  <a:lnTo>
                    <a:pt x="1222" y="213"/>
                  </a:lnTo>
                  <a:lnTo>
                    <a:pt x="1237" y="230"/>
                  </a:lnTo>
                  <a:lnTo>
                    <a:pt x="1251" y="248"/>
                  </a:lnTo>
                  <a:lnTo>
                    <a:pt x="1265" y="268"/>
                  </a:lnTo>
                  <a:lnTo>
                    <a:pt x="1280" y="288"/>
                  </a:lnTo>
                  <a:lnTo>
                    <a:pt x="1293" y="309"/>
                  </a:lnTo>
                  <a:lnTo>
                    <a:pt x="1293" y="309"/>
                  </a:lnTo>
                  <a:lnTo>
                    <a:pt x="1298" y="319"/>
                  </a:lnTo>
                  <a:lnTo>
                    <a:pt x="1303" y="329"/>
                  </a:lnTo>
                  <a:lnTo>
                    <a:pt x="1312" y="354"/>
                  </a:lnTo>
                  <a:lnTo>
                    <a:pt x="1318" y="379"/>
                  </a:lnTo>
                  <a:lnTo>
                    <a:pt x="1323" y="405"/>
                  </a:lnTo>
                  <a:lnTo>
                    <a:pt x="1326" y="431"/>
                  </a:lnTo>
                  <a:lnTo>
                    <a:pt x="1328" y="455"/>
                  </a:lnTo>
                  <a:lnTo>
                    <a:pt x="1329" y="493"/>
                  </a:lnTo>
                  <a:lnTo>
                    <a:pt x="1329" y="493"/>
                  </a:lnTo>
                  <a:lnTo>
                    <a:pt x="1329" y="552"/>
                  </a:lnTo>
                  <a:lnTo>
                    <a:pt x="1329" y="612"/>
                  </a:lnTo>
                  <a:lnTo>
                    <a:pt x="1327" y="671"/>
                  </a:lnTo>
                  <a:lnTo>
                    <a:pt x="1326" y="701"/>
                  </a:lnTo>
                  <a:lnTo>
                    <a:pt x="1323" y="731"/>
                  </a:lnTo>
                  <a:lnTo>
                    <a:pt x="1323" y="731"/>
                  </a:lnTo>
                  <a:lnTo>
                    <a:pt x="1319" y="772"/>
                  </a:lnTo>
                  <a:lnTo>
                    <a:pt x="1319" y="772"/>
                  </a:lnTo>
                  <a:lnTo>
                    <a:pt x="1315" y="811"/>
                  </a:lnTo>
                  <a:lnTo>
                    <a:pt x="1310" y="850"/>
                  </a:lnTo>
                  <a:lnTo>
                    <a:pt x="1306" y="868"/>
                  </a:lnTo>
                  <a:lnTo>
                    <a:pt x="1301" y="888"/>
                  </a:lnTo>
                  <a:lnTo>
                    <a:pt x="1294" y="906"/>
                  </a:lnTo>
                  <a:lnTo>
                    <a:pt x="1286" y="926"/>
                  </a:lnTo>
                  <a:lnTo>
                    <a:pt x="1286" y="926"/>
                  </a:lnTo>
                  <a:lnTo>
                    <a:pt x="1273" y="949"/>
                  </a:lnTo>
                  <a:lnTo>
                    <a:pt x="1260" y="972"/>
                  </a:lnTo>
                  <a:lnTo>
                    <a:pt x="1247" y="994"/>
                  </a:lnTo>
                  <a:lnTo>
                    <a:pt x="1231" y="1013"/>
                  </a:lnTo>
                  <a:lnTo>
                    <a:pt x="1217" y="1033"/>
                  </a:lnTo>
                  <a:lnTo>
                    <a:pt x="1200" y="1050"/>
                  </a:lnTo>
                  <a:lnTo>
                    <a:pt x="1183" y="1067"/>
                  </a:lnTo>
                  <a:lnTo>
                    <a:pt x="1166" y="1081"/>
                  </a:lnTo>
                  <a:lnTo>
                    <a:pt x="1166" y="1081"/>
                  </a:lnTo>
                  <a:lnTo>
                    <a:pt x="1148" y="1095"/>
                  </a:lnTo>
                  <a:lnTo>
                    <a:pt x="1129" y="1106"/>
                  </a:lnTo>
                  <a:lnTo>
                    <a:pt x="1110" y="1118"/>
                  </a:lnTo>
                  <a:lnTo>
                    <a:pt x="1089" y="1129"/>
                  </a:lnTo>
                  <a:lnTo>
                    <a:pt x="1068" y="1139"/>
                  </a:lnTo>
                  <a:lnTo>
                    <a:pt x="1046" y="1148"/>
                  </a:lnTo>
                  <a:lnTo>
                    <a:pt x="1023" y="1156"/>
                  </a:lnTo>
                  <a:lnTo>
                    <a:pt x="1000" y="1164"/>
                  </a:lnTo>
                  <a:lnTo>
                    <a:pt x="975" y="1170"/>
                  </a:lnTo>
                  <a:lnTo>
                    <a:pt x="949" y="1177"/>
                  </a:lnTo>
                  <a:lnTo>
                    <a:pt x="923" y="1182"/>
                  </a:lnTo>
                  <a:lnTo>
                    <a:pt x="896" y="1186"/>
                  </a:lnTo>
                  <a:lnTo>
                    <a:pt x="868" y="1189"/>
                  </a:lnTo>
                  <a:lnTo>
                    <a:pt x="840" y="1193"/>
                  </a:lnTo>
                  <a:lnTo>
                    <a:pt x="810" y="1194"/>
                  </a:lnTo>
                  <a:lnTo>
                    <a:pt x="780" y="1195"/>
                  </a:lnTo>
                  <a:lnTo>
                    <a:pt x="780" y="1195"/>
                  </a:lnTo>
                  <a:lnTo>
                    <a:pt x="743" y="1195"/>
                  </a:lnTo>
                  <a:lnTo>
                    <a:pt x="743" y="1195"/>
                  </a:lnTo>
                  <a:lnTo>
                    <a:pt x="648" y="1197"/>
                  </a:lnTo>
                  <a:lnTo>
                    <a:pt x="648" y="1197"/>
                  </a:lnTo>
                  <a:close/>
                  <a:moveTo>
                    <a:pt x="630" y="54"/>
                  </a:moveTo>
                  <a:lnTo>
                    <a:pt x="630" y="54"/>
                  </a:lnTo>
                  <a:lnTo>
                    <a:pt x="575" y="54"/>
                  </a:lnTo>
                  <a:lnTo>
                    <a:pt x="520" y="56"/>
                  </a:lnTo>
                  <a:lnTo>
                    <a:pt x="465" y="60"/>
                  </a:lnTo>
                  <a:lnTo>
                    <a:pt x="437" y="64"/>
                  </a:lnTo>
                  <a:lnTo>
                    <a:pt x="410" y="69"/>
                  </a:lnTo>
                  <a:lnTo>
                    <a:pt x="384" y="74"/>
                  </a:lnTo>
                  <a:lnTo>
                    <a:pt x="358" y="81"/>
                  </a:lnTo>
                  <a:lnTo>
                    <a:pt x="331" y="89"/>
                  </a:lnTo>
                  <a:lnTo>
                    <a:pt x="305" y="98"/>
                  </a:lnTo>
                  <a:lnTo>
                    <a:pt x="280" y="110"/>
                  </a:lnTo>
                  <a:lnTo>
                    <a:pt x="257" y="122"/>
                  </a:lnTo>
                  <a:lnTo>
                    <a:pt x="232" y="136"/>
                  </a:lnTo>
                  <a:lnTo>
                    <a:pt x="210" y="153"/>
                  </a:lnTo>
                  <a:lnTo>
                    <a:pt x="210" y="153"/>
                  </a:lnTo>
                  <a:lnTo>
                    <a:pt x="194" y="165"/>
                  </a:lnTo>
                  <a:lnTo>
                    <a:pt x="181" y="176"/>
                  </a:lnTo>
                  <a:lnTo>
                    <a:pt x="168" y="190"/>
                  </a:lnTo>
                  <a:lnTo>
                    <a:pt x="155" y="203"/>
                  </a:lnTo>
                  <a:lnTo>
                    <a:pt x="143" y="217"/>
                  </a:lnTo>
                  <a:lnTo>
                    <a:pt x="133" y="230"/>
                  </a:lnTo>
                  <a:lnTo>
                    <a:pt x="123" y="244"/>
                  </a:lnTo>
                  <a:lnTo>
                    <a:pt x="114" y="260"/>
                  </a:lnTo>
                  <a:lnTo>
                    <a:pt x="97" y="290"/>
                  </a:lnTo>
                  <a:lnTo>
                    <a:pt x="84" y="322"/>
                  </a:lnTo>
                  <a:lnTo>
                    <a:pt x="74" y="353"/>
                  </a:lnTo>
                  <a:lnTo>
                    <a:pt x="65" y="384"/>
                  </a:lnTo>
                  <a:lnTo>
                    <a:pt x="58" y="416"/>
                  </a:lnTo>
                  <a:lnTo>
                    <a:pt x="53" y="447"/>
                  </a:lnTo>
                  <a:lnTo>
                    <a:pt x="49" y="479"/>
                  </a:lnTo>
                  <a:lnTo>
                    <a:pt x="48" y="507"/>
                  </a:lnTo>
                  <a:lnTo>
                    <a:pt x="48" y="536"/>
                  </a:lnTo>
                  <a:lnTo>
                    <a:pt x="48" y="564"/>
                  </a:lnTo>
                  <a:lnTo>
                    <a:pt x="49" y="590"/>
                  </a:lnTo>
                  <a:lnTo>
                    <a:pt x="50" y="613"/>
                  </a:lnTo>
                  <a:lnTo>
                    <a:pt x="50" y="613"/>
                  </a:lnTo>
                  <a:lnTo>
                    <a:pt x="53" y="638"/>
                  </a:lnTo>
                  <a:lnTo>
                    <a:pt x="57" y="663"/>
                  </a:lnTo>
                  <a:lnTo>
                    <a:pt x="67" y="718"/>
                  </a:lnTo>
                  <a:lnTo>
                    <a:pt x="80" y="777"/>
                  </a:lnTo>
                  <a:lnTo>
                    <a:pt x="99" y="841"/>
                  </a:lnTo>
                  <a:lnTo>
                    <a:pt x="99" y="841"/>
                  </a:lnTo>
                  <a:lnTo>
                    <a:pt x="106" y="864"/>
                  </a:lnTo>
                  <a:lnTo>
                    <a:pt x="118" y="888"/>
                  </a:lnTo>
                  <a:lnTo>
                    <a:pt x="133" y="913"/>
                  </a:lnTo>
                  <a:lnTo>
                    <a:pt x="150" y="936"/>
                  </a:lnTo>
                  <a:lnTo>
                    <a:pt x="169" y="960"/>
                  </a:lnTo>
                  <a:lnTo>
                    <a:pt x="191" y="982"/>
                  </a:lnTo>
                  <a:lnTo>
                    <a:pt x="215" y="1003"/>
                  </a:lnTo>
                  <a:lnTo>
                    <a:pt x="241" y="1023"/>
                  </a:lnTo>
                  <a:lnTo>
                    <a:pt x="241" y="1023"/>
                  </a:lnTo>
                  <a:lnTo>
                    <a:pt x="271" y="1046"/>
                  </a:lnTo>
                  <a:lnTo>
                    <a:pt x="271" y="1046"/>
                  </a:lnTo>
                  <a:lnTo>
                    <a:pt x="300" y="1068"/>
                  </a:lnTo>
                  <a:lnTo>
                    <a:pt x="314" y="1079"/>
                  </a:lnTo>
                  <a:lnTo>
                    <a:pt x="330" y="1088"/>
                  </a:lnTo>
                  <a:lnTo>
                    <a:pt x="330" y="1088"/>
                  </a:lnTo>
                  <a:lnTo>
                    <a:pt x="346" y="1097"/>
                  </a:lnTo>
                  <a:lnTo>
                    <a:pt x="363" y="1105"/>
                  </a:lnTo>
                  <a:lnTo>
                    <a:pt x="380" y="1112"/>
                  </a:lnTo>
                  <a:lnTo>
                    <a:pt x="397" y="1117"/>
                  </a:lnTo>
                  <a:lnTo>
                    <a:pt x="431" y="1126"/>
                  </a:lnTo>
                  <a:lnTo>
                    <a:pt x="463" y="1134"/>
                  </a:lnTo>
                  <a:lnTo>
                    <a:pt x="463" y="1134"/>
                  </a:lnTo>
                  <a:lnTo>
                    <a:pt x="494" y="1138"/>
                  </a:lnTo>
                  <a:lnTo>
                    <a:pt x="522" y="1142"/>
                  </a:lnTo>
                  <a:lnTo>
                    <a:pt x="552" y="1146"/>
                  </a:lnTo>
                  <a:lnTo>
                    <a:pt x="581" y="1147"/>
                  </a:lnTo>
                  <a:lnTo>
                    <a:pt x="641" y="1149"/>
                  </a:lnTo>
                  <a:lnTo>
                    <a:pt x="704" y="1149"/>
                  </a:lnTo>
                  <a:lnTo>
                    <a:pt x="739" y="1149"/>
                  </a:lnTo>
                  <a:lnTo>
                    <a:pt x="739" y="1149"/>
                  </a:lnTo>
                  <a:lnTo>
                    <a:pt x="779" y="1149"/>
                  </a:lnTo>
                  <a:lnTo>
                    <a:pt x="817" y="1147"/>
                  </a:lnTo>
                  <a:lnTo>
                    <a:pt x="853" y="1144"/>
                  </a:lnTo>
                  <a:lnTo>
                    <a:pt x="889" y="1140"/>
                  </a:lnTo>
                  <a:lnTo>
                    <a:pt x="921" y="1135"/>
                  </a:lnTo>
                  <a:lnTo>
                    <a:pt x="953" y="1129"/>
                  </a:lnTo>
                  <a:lnTo>
                    <a:pt x="983" y="1121"/>
                  </a:lnTo>
                  <a:lnTo>
                    <a:pt x="1012" y="1113"/>
                  </a:lnTo>
                  <a:lnTo>
                    <a:pt x="1038" y="1102"/>
                  </a:lnTo>
                  <a:lnTo>
                    <a:pt x="1064" y="1091"/>
                  </a:lnTo>
                  <a:lnTo>
                    <a:pt x="1087" y="1079"/>
                  </a:lnTo>
                  <a:lnTo>
                    <a:pt x="1110" y="1066"/>
                  </a:lnTo>
                  <a:lnTo>
                    <a:pt x="1131" y="1050"/>
                  </a:lnTo>
                  <a:lnTo>
                    <a:pt x="1150" y="1034"/>
                  </a:lnTo>
                  <a:lnTo>
                    <a:pt x="1169" y="1017"/>
                  </a:lnTo>
                  <a:lnTo>
                    <a:pt x="1184" y="999"/>
                  </a:lnTo>
                  <a:lnTo>
                    <a:pt x="1184" y="999"/>
                  </a:lnTo>
                  <a:lnTo>
                    <a:pt x="1204" y="974"/>
                  </a:lnTo>
                  <a:lnTo>
                    <a:pt x="1221" y="948"/>
                  </a:lnTo>
                  <a:lnTo>
                    <a:pt x="1235" y="922"/>
                  </a:lnTo>
                  <a:lnTo>
                    <a:pt x="1247" y="894"/>
                  </a:lnTo>
                  <a:lnTo>
                    <a:pt x="1256" y="866"/>
                  </a:lnTo>
                  <a:lnTo>
                    <a:pt x="1264" y="836"/>
                  </a:lnTo>
                  <a:lnTo>
                    <a:pt x="1269" y="802"/>
                  </a:lnTo>
                  <a:lnTo>
                    <a:pt x="1273" y="766"/>
                  </a:lnTo>
                  <a:lnTo>
                    <a:pt x="1273" y="766"/>
                  </a:lnTo>
                  <a:lnTo>
                    <a:pt x="1277" y="707"/>
                  </a:lnTo>
                  <a:lnTo>
                    <a:pt x="1281" y="649"/>
                  </a:lnTo>
                  <a:lnTo>
                    <a:pt x="1282" y="590"/>
                  </a:lnTo>
                  <a:lnTo>
                    <a:pt x="1284" y="532"/>
                  </a:lnTo>
                  <a:lnTo>
                    <a:pt x="1284" y="532"/>
                  </a:lnTo>
                  <a:lnTo>
                    <a:pt x="1284" y="507"/>
                  </a:lnTo>
                  <a:lnTo>
                    <a:pt x="1282" y="481"/>
                  </a:lnTo>
                  <a:lnTo>
                    <a:pt x="1280" y="452"/>
                  </a:lnTo>
                  <a:lnTo>
                    <a:pt x="1277" y="422"/>
                  </a:lnTo>
                  <a:lnTo>
                    <a:pt x="1271" y="392"/>
                  </a:lnTo>
                  <a:lnTo>
                    <a:pt x="1263" y="362"/>
                  </a:lnTo>
                  <a:lnTo>
                    <a:pt x="1257" y="346"/>
                  </a:lnTo>
                  <a:lnTo>
                    <a:pt x="1251" y="332"/>
                  </a:lnTo>
                  <a:lnTo>
                    <a:pt x="1244" y="318"/>
                  </a:lnTo>
                  <a:lnTo>
                    <a:pt x="1237" y="305"/>
                  </a:lnTo>
                  <a:lnTo>
                    <a:pt x="1237" y="305"/>
                  </a:lnTo>
                  <a:lnTo>
                    <a:pt x="1222" y="280"/>
                  </a:lnTo>
                  <a:lnTo>
                    <a:pt x="1204" y="256"/>
                  </a:lnTo>
                  <a:lnTo>
                    <a:pt x="1186" y="234"/>
                  </a:lnTo>
                  <a:lnTo>
                    <a:pt x="1165" y="213"/>
                  </a:lnTo>
                  <a:lnTo>
                    <a:pt x="1144" y="193"/>
                  </a:lnTo>
                  <a:lnTo>
                    <a:pt x="1121" y="175"/>
                  </a:lnTo>
                  <a:lnTo>
                    <a:pt x="1099" y="159"/>
                  </a:lnTo>
                  <a:lnTo>
                    <a:pt x="1076" y="146"/>
                  </a:lnTo>
                  <a:lnTo>
                    <a:pt x="1076" y="146"/>
                  </a:lnTo>
                  <a:lnTo>
                    <a:pt x="1033" y="124"/>
                  </a:lnTo>
                  <a:lnTo>
                    <a:pt x="989" y="105"/>
                  </a:lnTo>
                  <a:lnTo>
                    <a:pt x="946" y="89"/>
                  </a:lnTo>
                  <a:lnTo>
                    <a:pt x="902" y="74"/>
                  </a:lnTo>
                  <a:lnTo>
                    <a:pt x="859" y="64"/>
                  </a:lnTo>
                  <a:lnTo>
                    <a:pt x="814" y="55"/>
                  </a:lnTo>
                  <a:lnTo>
                    <a:pt x="771" y="50"/>
                  </a:lnTo>
                  <a:lnTo>
                    <a:pt x="729" y="46"/>
                  </a:lnTo>
                  <a:lnTo>
                    <a:pt x="726" y="46"/>
                  </a:lnTo>
                  <a:lnTo>
                    <a:pt x="725" y="48"/>
                  </a:lnTo>
                  <a:lnTo>
                    <a:pt x="725" y="48"/>
                  </a:lnTo>
                  <a:lnTo>
                    <a:pt x="721" y="51"/>
                  </a:lnTo>
                  <a:lnTo>
                    <a:pt x="717" y="52"/>
                  </a:lnTo>
                  <a:lnTo>
                    <a:pt x="713" y="54"/>
                  </a:lnTo>
                  <a:lnTo>
                    <a:pt x="709" y="54"/>
                  </a:lnTo>
                  <a:lnTo>
                    <a:pt x="709" y="54"/>
                  </a:lnTo>
                  <a:lnTo>
                    <a:pt x="670" y="54"/>
                  </a:lnTo>
                  <a:lnTo>
                    <a:pt x="670" y="54"/>
                  </a:lnTo>
                  <a:lnTo>
                    <a:pt x="630" y="54"/>
                  </a:lnTo>
                  <a:lnTo>
                    <a:pt x="630" y="5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4" name="Freeform 918"/>
            <p:cNvSpPr/>
            <p:nvPr/>
          </p:nvSpPr>
          <p:spPr bwMode="auto">
            <a:xfrm>
              <a:off x="3213101" y="3149601"/>
              <a:ext cx="519113" cy="127000"/>
            </a:xfrm>
            <a:custGeom>
              <a:avLst/>
              <a:gdLst/>
              <a:ahLst/>
              <a:cxnLst>
                <a:cxn ang="0">
                  <a:pos x="103" y="321"/>
                </a:cxn>
                <a:cxn ang="0">
                  <a:pos x="15" y="309"/>
                </a:cxn>
                <a:cxn ang="0">
                  <a:pos x="6" y="306"/>
                </a:cxn>
                <a:cxn ang="0">
                  <a:pos x="0" y="292"/>
                </a:cxn>
                <a:cxn ang="0">
                  <a:pos x="2" y="281"/>
                </a:cxn>
                <a:cxn ang="0">
                  <a:pos x="14" y="268"/>
                </a:cxn>
                <a:cxn ang="0">
                  <a:pos x="23" y="265"/>
                </a:cxn>
                <a:cxn ang="0">
                  <a:pos x="55" y="270"/>
                </a:cxn>
                <a:cxn ang="0">
                  <a:pos x="137" y="277"/>
                </a:cxn>
                <a:cxn ang="0">
                  <a:pos x="202" y="273"/>
                </a:cxn>
                <a:cxn ang="0">
                  <a:pos x="308" y="256"/>
                </a:cxn>
                <a:cxn ang="0">
                  <a:pos x="430" y="224"/>
                </a:cxn>
                <a:cxn ang="0">
                  <a:pos x="481" y="206"/>
                </a:cxn>
                <a:cxn ang="0">
                  <a:pos x="548" y="173"/>
                </a:cxn>
                <a:cxn ang="0">
                  <a:pos x="608" y="128"/>
                </a:cxn>
                <a:cxn ang="0">
                  <a:pos x="625" y="113"/>
                </a:cxn>
                <a:cxn ang="0">
                  <a:pos x="660" y="92"/>
                </a:cxn>
                <a:cxn ang="0">
                  <a:pos x="718" y="48"/>
                </a:cxn>
                <a:cxn ang="0">
                  <a:pos x="765" y="10"/>
                </a:cxn>
                <a:cxn ang="0">
                  <a:pos x="766" y="9"/>
                </a:cxn>
                <a:cxn ang="0">
                  <a:pos x="781" y="0"/>
                </a:cxn>
                <a:cxn ang="0">
                  <a:pos x="791" y="0"/>
                </a:cxn>
                <a:cxn ang="0">
                  <a:pos x="802" y="6"/>
                </a:cxn>
                <a:cxn ang="0">
                  <a:pos x="806" y="15"/>
                </a:cxn>
                <a:cxn ang="0">
                  <a:pos x="821" y="48"/>
                </a:cxn>
                <a:cxn ang="0">
                  <a:pos x="846" y="74"/>
                </a:cxn>
                <a:cxn ang="0">
                  <a:pos x="883" y="100"/>
                </a:cxn>
                <a:cxn ang="0">
                  <a:pos x="942" y="142"/>
                </a:cxn>
                <a:cxn ang="0">
                  <a:pos x="1020" y="190"/>
                </a:cxn>
                <a:cxn ang="0">
                  <a:pos x="1066" y="218"/>
                </a:cxn>
                <a:cxn ang="0">
                  <a:pos x="1114" y="238"/>
                </a:cxn>
                <a:cxn ang="0">
                  <a:pos x="1148" y="243"/>
                </a:cxn>
                <a:cxn ang="0">
                  <a:pos x="1218" y="247"/>
                </a:cxn>
                <a:cxn ang="0">
                  <a:pos x="1286" y="249"/>
                </a:cxn>
                <a:cxn ang="0">
                  <a:pos x="1300" y="255"/>
                </a:cxn>
                <a:cxn ang="0">
                  <a:pos x="1307" y="265"/>
                </a:cxn>
                <a:cxn ang="0">
                  <a:pos x="1307" y="282"/>
                </a:cxn>
                <a:cxn ang="0">
                  <a:pos x="1296" y="294"/>
                </a:cxn>
                <a:cxn ang="0">
                  <a:pos x="1287" y="295"/>
                </a:cxn>
                <a:cxn ang="0">
                  <a:pos x="1250" y="295"/>
                </a:cxn>
                <a:cxn ang="0">
                  <a:pos x="1142" y="290"/>
                </a:cxn>
                <a:cxn ang="0">
                  <a:pos x="1109" y="283"/>
                </a:cxn>
                <a:cxn ang="0">
                  <a:pos x="1055" y="261"/>
                </a:cxn>
                <a:cxn ang="0">
                  <a:pos x="1004" y="232"/>
                </a:cxn>
                <a:cxn ang="0">
                  <a:pos x="940" y="196"/>
                </a:cxn>
                <a:cxn ang="0">
                  <a:pos x="876" y="151"/>
                </a:cxn>
                <a:cxn ang="0">
                  <a:pos x="817" y="109"/>
                </a:cxn>
                <a:cxn ang="0">
                  <a:pos x="785" y="79"/>
                </a:cxn>
                <a:cxn ang="0">
                  <a:pos x="768" y="65"/>
                </a:cxn>
                <a:cxn ang="0">
                  <a:pos x="673" y="139"/>
                </a:cxn>
                <a:cxn ang="0">
                  <a:pos x="605" y="192"/>
                </a:cxn>
                <a:cxn ang="0">
                  <a:pos x="547" y="230"/>
                </a:cxn>
                <a:cxn ang="0">
                  <a:pos x="484" y="255"/>
                </a:cxn>
                <a:cxn ang="0">
                  <a:pos x="371" y="287"/>
                </a:cxn>
                <a:cxn ang="0">
                  <a:pos x="256" y="312"/>
                </a:cxn>
                <a:cxn ang="0">
                  <a:pos x="134" y="321"/>
                </a:cxn>
              </a:cxnLst>
              <a:rect l="0" t="0" r="r" b="b"/>
              <a:pathLst>
                <a:path w="1308" h="321">
                  <a:moveTo>
                    <a:pt x="134" y="321"/>
                  </a:moveTo>
                  <a:lnTo>
                    <a:pt x="134" y="321"/>
                  </a:lnTo>
                  <a:lnTo>
                    <a:pt x="103" y="321"/>
                  </a:lnTo>
                  <a:lnTo>
                    <a:pt x="73" y="319"/>
                  </a:lnTo>
                  <a:lnTo>
                    <a:pt x="44" y="315"/>
                  </a:lnTo>
                  <a:lnTo>
                    <a:pt x="15" y="309"/>
                  </a:lnTo>
                  <a:lnTo>
                    <a:pt x="15" y="309"/>
                  </a:lnTo>
                  <a:lnTo>
                    <a:pt x="10" y="308"/>
                  </a:lnTo>
                  <a:lnTo>
                    <a:pt x="6" y="306"/>
                  </a:lnTo>
                  <a:lnTo>
                    <a:pt x="4" y="303"/>
                  </a:lnTo>
                  <a:lnTo>
                    <a:pt x="1" y="299"/>
                  </a:lnTo>
                  <a:lnTo>
                    <a:pt x="0" y="292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2" y="281"/>
                  </a:lnTo>
                  <a:lnTo>
                    <a:pt x="8" y="273"/>
                  </a:lnTo>
                  <a:lnTo>
                    <a:pt x="10" y="270"/>
                  </a:lnTo>
                  <a:lnTo>
                    <a:pt x="14" y="268"/>
                  </a:lnTo>
                  <a:lnTo>
                    <a:pt x="18" y="266"/>
                  </a:lnTo>
                  <a:lnTo>
                    <a:pt x="23" y="265"/>
                  </a:lnTo>
                  <a:lnTo>
                    <a:pt x="23" y="265"/>
                  </a:lnTo>
                  <a:lnTo>
                    <a:pt x="29" y="266"/>
                  </a:lnTo>
                  <a:lnTo>
                    <a:pt x="29" y="266"/>
                  </a:lnTo>
                  <a:lnTo>
                    <a:pt x="55" y="270"/>
                  </a:lnTo>
                  <a:lnTo>
                    <a:pt x="81" y="274"/>
                  </a:lnTo>
                  <a:lnTo>
                    <a:pt x="108" y="275"/>
                  </a:lnTo>
                  <a:lnTo>
                    <a:pt x="137" y="277"/>
                  </a:lnTo>
                  <a:lnTo>
                    <a:pt x="137" y="277"/>
                  </a:lnTo>
                  <a:lnTo>
                    <a:pt x="168" y="275"/>
                  </a:lnTo>
                  <a:lnTo>
                    <a:pt x="202" y="273"/>
                  </a:lnTo>
                  <a:lnTo>
                    <a:pt x="236" y="269"/>
                  </a:lnTo>
                  <a:lnTo>
                    <a:pt x="272" y="264"/>
                  </a:lnTo>
                  <a:lnTo>
                    <a:pt x="308" y="256"/>
                  </a:lnTo>
                  <a:lnTo>
                    <a:pt x="348" y="247"/>
                  </a:lnTo>
                  <a:lnTo>
                    <a:pt x="387" y="236"/>
                  </a:lnTo>
                  <a:lnTo>
                    <a:pt x="430" y="224"/>
                  </a:lnTo>
                  <a:lnTo>
                    <a:pt x="430" y="224"/>
                  </a:lnTo>
                  <a:lnTo>
                    <a:pt x="456" y="215"/>
                  </a:lnTo>
                  <a:lnTo>
                    <a:pt x="481" y="206"/>
                  </a:lnTo>
                  <a:lnTo>
                    <a:pt x="505" y="197"/>
                  </a:lnTo>
                  <a:lnTo>
                    <a:pt x="527" y="187"/>
                  </a:lnTo>
                  <a:lnTo>
                    <a:pt x="548" y="173"/>
                  </a:lnTo>
                  <a:lnTo>
                    <a:pt x="569" y="160"/>
                  </a:lnTo>
                  <a:lnTo>
                    <a:pt x="588" y="145"/>
                  </a:lnTo>
                  <a:lnTo>
                    <a:pt x="608" y="128"/>
                  </a:lnTo>
                  <a:lnTo>
                    <a:pt x="608" y="128"/>
                  </a:lnTo>
                  <a:lnTo>
                    <a:pt x="616" y="120"/>
                  </a:lnTo>
                  <a:lnTo>
                    <a:pt x="625" y="113"/>
                  </a:lnTo>
                  <a:lnTo>
                    <a:pt x="646" y="100"/>
                  </a:lnTo>
                  <a:lnTo>
                    <a:pt x="646" y="100"/>
                  </a:lnTo>
                  <a:lnTo>
                    <a:pt x="660" y="92"/>
                  </a:lnTo>
                  <a:lnTo>
                    <a:pt x="673" y="83"/>
                  </a:lnTo>
                  <a:lnTo>
                    <a:pt x="673" y="83"/>
                  </a:lnTo>
                  <a:lnTo>
                    <a:pt x="718" y="48"/>
                  </a:lnTo>
                  <a:lnTo>
                    <a:pt x="760" y="14"/>
                  </a:lnTo>
                  <a:lnTo>
                    <a:pt x="760" y="14"/>
                  </a:lnTo>
                  <a:lnTo>
                    <a:pt x="765" y="10"/>
                  </a:lnTo>
                  <a:lnTo>
                    <a:pt x="765" y="10"/>
                  </a:lnTo>
                  <a:lnTo>
                    <a:pt x="766" y="9"/>
                  </a:lnTo>
                  <a:lnTo>
                    <a:pt x="766" y="9"/>
                  </a:lnTo>
                  <a:lnTo>
                    <a:pt x="770" y="5"/>
                  </a:lnTo>
                  <a:lnTo>
                    <a:pt x="775" y="2"/>
                  </a:lnTo>
                  <a:lnTo>
                    <a:pt x="781" y="0"/>
                  </a:lnTo>
                  <a:lnTo>
                    <a:pt x="787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796" y="2"/>
                  </a:lnTo>
                  <a:lnTo>
                    <a:pt x="799" y="3"/>
                  </a:lnTo>
                  <a:lnTo>
                    <a:pt x="802" y="6"/>
                  </a:lnTo>
                  <a:lnTo>
                    <a:pt x="804" y="10"/>
                  </a:lnTo>
                  <a:lnTo>
                    <a:pt x="806" y="15"/>
                  </a:lnTo>
                  <a:lnTo>
                    <a:pt x="806" y="15"/>
                  </a:lnTo>
                  <a:lnTo>
                    <a:pt x="809" y="27"/>
                  </a:lnTo>
                  <a:lnTo>
                    <a:pt x="815" y="39"/>
                  </a:lnTo>
                  <a:lnTo>
                    <a:pt x="821" y="48"/>
                  </a:lnTo>
                  <a:lnTo>
                    <a:pt x="829" y="57"/>
                  </a:lnTo>
                  <a:lnTo>
                    <a:pt x="837" y="66"/>
                  </a:lnTo>
                  <a:lnTo>
                    <a:pt x="846" y="74"/>
                  </a:lnTo>
                  <a:lnTo>
                    <a:pt x="866" y="88"/>
                  </a:lnTo>
                  <a:lnTo>
                    <a:pt x="866" y="88"/>
                  </a:lnTo>
                  <a:lnTo>
                    <a:pt x="883" y="100"/>
                  </a:lnTo>
                  <a:lnTo>
                    <a:pt x="883" y="100"/>
                  </a:lnTo>
                  <a:lnTo>
                    <a:pt x="913" y="122"/>
                  </a:lnTo>
                  <a:lnTo>
                    <a:pt x="942" y="142"/>
                  </a:lnTo>
                  <a:lnTo>
                    <a:pt x="1002" y="179"/>
                  </a:lnTo>
                  <a:lnTo>
                    <a:pt x="1002" y="179"/>
                  </a:lnTo>
                  <a:lnTo>
                    <a:pt x="1020" y="190"/>
                  </a:lnTo>
                  <a:lnTo>
                    <a:pt x="1020" y="190"/>
                  </a:lnTo>
                  <a:lnTo>
                    <a:pt x="1050" y="209"/>
                  </a:lnTo>
                  <a:lnTo>
                    <a:pt x="1066" y="218"/>
                  </a:lnTo>
                  <a:lnTo>
                    <a:pt x="1082" y="226"/>
                  </a:lnTo>
                  <a:lnTo>
                    <a:pt x="1097" y="232"/>
                  </a:lnTo>
                  <a:lnTo>
                    <a:pt x="1114" y="238"/>
                  </a:lnTo>
                  <a:lnTo>
                    <a:pt x="1131" y="240"/>
                  </a:lnTo>
                  <a:lnTo>
                    <a:pt x="1148" y="243"/>
                  </a:lnTo>
                  <a:lnTo>
                    <a:pt x="1148" y="243"/>
                  </a:lnTo>
                  <a:lnTo>
                    <a:pt x="1184" y="244"/>
                  </a:lnTo>
                  <a:lnTo>
                    <a:pt x="1218" y="247"/>
                  </a:lnTo>
                  <a:lnTo>
                    <a:pt x="1218" y="247"/>
                  </a:lnTo>
                  <a:lnTo>
                    <a:pt x="1252" y="248"/>
                  </a:lnTo>
                  <a:lnTo>
                    <a:pt x="1286" y="249"/>
                  </a:lnTo>
                  <a:lnTo>
                    <a:pt x="1286" y="249"/>
                  </a:lnTo>
                  <a:lnTo>
                    <a:pt x="1291" y="251"/>
                  </a:lnTo>
                  <a:lnTo>
                    <a:pt x="1296" y="252"/>
                  </a:lnTo>
                  <a:lnTo>
                    <a:pt x="1300" y="255"/>
                  </a:lnTo>
                  <a:lnTo>
                    <a:pt x="1303" y="257"/>
                  </a:lnTo>
                  <a:lnTo>
                    <a:pt x="1305" y="261"/>
                  </a:lnTo>
                  <a:lnTo>
                    <a:pt x="1307" y="265"/>
                  </a:lnTo>
                  <a:lnTo>
                    <a:pt x="1308" y="274"/>
                  </a:lnTo>
                  <a:lnTo>
                    <a:pt x="1308" y="274"/>
                  </a:lnTo>
                  <a:lnTo>
                    <a:pt x="1307" y="282"/>
                  </a:lnTo>
                  <a:lnTo>
                    <a:pt x="1303" y="289"/>
                  </a:lnTo>
                  <a:lnTo>
                    <a:pt x="1300" y="291"/>
                  </a:lnTo>
                  <a:lnTo>
                    <a:pt x="1296" y="294"/>
                  </a:lnTo>
                  <a:lnTo>
                    <a:pt x="1292" y="295"/>
                  </a:lnTo>
                  <a:lnTo>
                    <a:pt x="1287" y="295"/>
                  </a:lnTo>
                  <a:lnTo>
                    <a:pt x="1287" y="295"/>
                  </a:lnTo>
                  <a:lnTo>
                    <a:pt x="1287" y="295"/>
                  </a:lnTo>
                  <a:lnTo>
                    <a:pt x="1250" y="295"/>
                  </a:lnTo>
                  <a:lnTo>
                    <a:pt x="1250" y="295"/>
                  </a:lnTo>
                  <a:lnTo>
                    <a:pt x="1214" y="295"/>
                  </a:lnTo>
                  <a:lnTo>
                    <a:pt x="1177" y="294"/>
                  </a:lnTo>
                  <a:lnTo>
                    <a:pt x="1142" y="290"/>
                  </a:lnTo>
                  <a:lnTo>
                    <a:pt x="1125" y="287"/>
                  </a:lnTo>
                  <a:lnTo>
                    <a:pt x="1109" y="283"/>
                  </a:lnTo>
                  <a:lnTo>
                    <a:pt x="1109" y="283"/>
                  </a:lnTo>
                  <a:lnTo>
                    <a:pt x="1095" y="279"/>
                  </a:lnTo>
                  <a:lnTo>
                    <a:pt x="1082" y="274"/>
                  </a:lnTo>
                  <a:lnTo>
                    <a:pt x="1055" y="261"/>
                  </a:lnTo>
                  <a:lnTo>
                    <a:pt x="1029" y="248"/>
                  </a:lnTo>
                  <a:lnTo>
                    <a:pt x="1004" y="232"/>
                  </a:lnTo>
                  <a:lnTo>
                    <a:pt x="1004" y="232"/>
                  </a:lnTo>
                  <a:lnTo>
                    <a:pt x="962" y="209"/>
                  </a:lnTo>
                  <a:lnTo>
                    <a:pt x="962" y="209"/>
                  </a:lnTo>
                  <a:lnTo>
                    <a:pt x="940" y="196"/>
                  </a:lnTo>
                  <a:lnTo>
                    <a:pt x="918" y="181"/>
                  </a:lnTo>
                  <a:lnTo>
                    <a:pt x="876" y="151"/>
                  </a:lnTo>
                  <a:lnTo>
                    <a:pt x="876" y="151"/>
                  </a:lnTo>
                  <a:lnTo>
                    <a:pt x="847" y="130"/>
                  </a:lnTo>
                  <a:lnTo>
                    <a:pt x="817" y="109"/>
                  </a:lnTo>
                  <a:lnTo>
                    <a:pt x="817" y="109"/>
                  </a:lnTo>
                  <a:lnTo>
                    <a:pt x="806" y="100"/>
                  </a:lnTo>
                  <a:lnTo>
                    <a:pt x="794" y="91"/>
                  </a:lnTo>
                  <a:lnTo>
                    <a:pt x="785" y="79"/>
                  </a:lnTo>
                  <a:lnTo>
                    <a:pt x="777" y="68"/>
                  </a:lnTo>
                  <a:lnTo>
                    <a:pt x="773" y="61"/>
                  </a:lnTo>
                  <a:lnTo>
                    <a:pt x="768" y="65"/>
                  </a:lnTo>
                  <a:lnTo>
                    <a:pt x="768" y="65"/>
                  </a:lnTo>
                  <a:lnTo>
                    <a:pt x="720" y="103"/>
                  </a:lnTo>
                  <a:lnTo>
                    <a:pt x="673" y="139"/>
                  </a:lnTo>
                  <a:lnTo>
                    <a:pt x="673" y="139"/>
                  </a:lnTo>
                  <a:lnTo>
                    <a:pt x="605" y="192"/>
                  </a:lnTo>
                  <a:lnTo>
                    <a:pt x="605" y="192"/>
                  </a:lnTo>
                  <a:lnTo>
                    <a:pt x="586" y="206"/>
                  </a:lnTo>
                  <a:lnTo>
                    <a:pt x="566" y="218"/>
                  </a:lnTo>
                  <a:lnTo>
                    <a:pt x="547" y="230"/>
                  </a:lnTo>
                  <a:lnTo>
                    <a:pt x="526" y="239"/>
                  </a:lnTo>
                  <a:lnTo>
                    <a:pt x="505" y="247"/>
                  </a:lnTo>
                  <a:lnTo>
                    <a:pt x="484" y="255"/>
                  </a:lnTo>
                  <a:lnTo>
                    <a:pt x="442" y="268"/>
                  </a:lnTo>
                  <a:lnTo>
                    <a:pt x="442" y="268"/>
                  </a:lnTo>
                  <a:lnTo>
                    <a:pt x="371" y="287"/>
                  </a:lnTo>
                  <a:lnTo>
                    <a:pt x="333" y="296"/>
                  </a:lnTo>
                  <a:lnTo>
                    <a:pt x="295" y="304"/>
                  </a:lnTo>
                  <a:lnTo>
                    <a:pt x="256" y="312"/>
                  </a:lnTo>
                  <a:lnTo>
                    <a:pt x="216" y="317"/>
                  </a:lnTo>
                  <a:lnTo>
                    <a:pt x="175" y="320"/>
                  </a:lnTo>
                  <a:lnTo>
                    <a:pt x="134" y="321"/>
                  </a:lnTo>
                  <a:lnTo>
                    <a:pt x="134" y="32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5" name="Freeform 919"/>
            <p:cNvSpPr/>
            <p:nvPr/>
          </p:nvSpPr>
          <p:spPr bwMode="auto">
            <a:xfrm>
              <a:off x="3368676" y="3514726"/>
              <a:ext cx="252413" cy="92075"/>
            </a:xfrm>
            <a:custGeom>
              <a:avLst/>
              <a:gdLst/>
              <a:ahLst/>
              <a:cxnLst>
                <a:cxn ang="0">
                  <a:pos x="112" y="229"/>
                </a:cxn>
                <a:cxn ang="0">
                  <a:pos x="92" y="223"/>
                </a:cxn>
                <a:cxn ang="0">
                  <a:pos x="69" y="206"/>
                </a:cxn>
                <a:cxn ang="0">
                  <a:pos x="51" y="181"/>
                </a:cxn>
                <a:cxn ang="0">
                  <a:pos x="19" y="100"/>
                </a:cxn>
                <a:cxn ang="0">
                  <a:pos x="1" y="50"/>
                </a:cxn>
                <a:cxn ang="0">
                  <a:pos x="0" y="36"/>
                </a:cxn>
                <a:cxn ang="0">
                  <a:pos x="3" y="26"/>
                </a:cxn>
                <a:cxn ang="0">
                  <a:pos x="18" y="15"/>
                </a:cxn>
                <a:cxn ang="0">
                  <a:pos x="30" y="15"/>
                </a:cxn>
                <a:cxn ang="0">
                  <a:pos x="40" y="25"/>
                </a:cxn>
                <a:cxn ang="0">
                  <a:pos x="54" y="68"/>
                </a:cxn>
                <a:cxn ang="0">
                  <a:pos x="65" y="101"/>
                </a:cxn>
                <a:cxn ang="0">
                  <a:pos x="92" y="158"/>
                </a:cxn>
                <a:cxn ang="0">
                  <a:pos x="105" y="175"/>
                </a:cxn>
                <a:cxn ang="0">
                  <a:pos x="119" y="182"/>
                </a:cxn>
                <a:cxn ang="0">
                  <a:pos x="132" y="182"/>
                </a:cxn>
                <a:cxn ang="0">
                  <a:pos x="153" y="170"/>
                </a:cxn>
                <a:cxn ang="0">
                  <a:pos x="177" y="149"/>
                </a:cxn>
                <a:cxn ang="0">
                  <a:pos x="198" y="127"/>
                </a:cxn>
                <a:cxn ang="0">
                  <a:pos x="228" y="92"/>
                </a:cxn>
                <a:cxn ang="0">
                  <a:pos x="260" y="63"/>
                </a:cxn>
                <a:cxn ang="0">
                  <a:pos x="279" y="54"/>
                </a:cxn>
                <a:cxn ang="0">
                  <a:pos x="285" y="46"/>
                </a:cxn>
                <a:cxn ang="0">
                  <a:pos x="302" y="38"/>
                </a:cxn>
                <a:cxn ang="0">
                  <a:pos x="315" y="42"/>
                </a:cxn>
                <a:cxn ang="0">
                  <a:pos x="324" y="54"/>
                </a:cxn>
                <a:cxn ang="0">
                  <a:pos x="327" y="58"/>
                </a:cxn>
                <a:cxn ang="0">
                  <a:pos x="379" y="107"/>
                </a:cxn>
                <a:cxn ang="0">
                  <a:pos x="413" y="141"/>
                </a:cxn>
                <a:cxn ang="0">
                  <a:pos x="451" y="172"/>
                </a:cxn>
                <a:cxn ang="0">
                  <a:pos x="465" y="175"/>
                </a:cxn>
                <a:cxn ang="0">
                  <a:pos x="494" y="165"/>
                </a:cxn>
                <a:cxn ang="0">
                  <a:pos x="525" y="136"/>
                </a:cxn>
                <a:cxn ang="0">
                  <a:pos x="578" y="62"/>
                </a:cxn>
                <a:cxn ang="0">
                  <a:pos x="591" y="30"/>
                </a:cxn>
                <a:cxn ang="0">
                  <a:pos x="592" y="17"/>
                </a:cxn>
                <a:cxn ang="0">
                  <a:pos x="600" y="5"/>
                </a:cxn>
                <a:cxn ang="0">
                  <a:pos x="616" y="0"/>
                </a:cxn>
                <a:cxn ang="0">
                  <a:pos x="625" y="3"/>
                </a:cxn>
                <a:cxn ang="0">
                  <a:pos x="631" y="7"/>
                </a:cxn>
                <a:cxn ang="0">
                  <a:pos x="637" y="17"/>
                </a:cxn>
                <a:cxn ang="0">
                  <a:pos x="637" y="33"/>
                </a:cxn>
                <a:cxn ang="0">
                  <a:pos x="629" y="63"/>
                </a:cxn>
                <a:cxn ang="0">
                  <a:pos x="595" y="121"/>
                </a:cxn>
                <a:cxn ang="0">
                  <a:pos x="554" y="168"/>
                </a:cxn>
                <a:cxn ang="0">
                  <a:pos x="545" y="178"/>
                </a:cxn>
                <a:cxn ang="0">
                  <a:pos x="502" y="219"/>
                </a:cxn>
                <a:cxn ang="0">
                  <a:pos x="473" y="229"/>
                </a:cxn>
                <a:cxn ang="0">
                  <a:pos x="464" y="228"/>
                </a:cxn>
                <a:cxn ang="0">
                  <a:pos x="435" y="216"/>
                </a:cxn>
                <a:cxn ang="0">
                  <a:pos x="388" y="182"/>
                </a:cxn>
                <a:cxn ang="0">
                  <a:pos x="349" y="145"/>
                </a:cxn>
                <a:cxn ang="0">
                  <a:pos x="329" y="128"/>
                </a:cxn>
                <a:cxn ang="0">
                  <a:pos x="298" y="98"/>
                </a:cxn>
                <a:cxn ang="0">
                  <a:pos x="289" y="100"/>
                </a:cxn>
                <a:cxn ang="0">
                  <a:pos x="273" y="110"/>
                </a:cxn>
                <a:cxn ang="0">
                  <a:pos x="256" y="134"/>
                </a:cxn>
                <a:cxn ang="0">
                  <a:pos x="240" y="155"/>
                </a:cxn>
                <a:cxn ang="0">
                  <a:pos x="215" y="177"/>
                </a:cxn>
                <a:cxn ang="0">
                  <a:pos x="185" y="202"/>
                </a:cxn>
                <a:cxn ang="0">
                  <a:pos x="146" y="226"/>
                </a:cxn>
                <a:cxn ang="0">
                  <a:pos x="124" y="230"/>
                </a:cxn>
              </a:cxnLst>
              <a:rect l="0" t="0" r="r" b="b"/>
              <a:pathLst>
                <a:path w="637" h="230">
                  <a:moveTo>
                    <a:pt x="124" y="230"/>
                  </a:moveTo>
                  <a:lnTo>
                    <a:pt x="124" y="230"/>
                  </a:lnTo>
                  <a:lnTo>
                    <a:pt x="112" y="229"/>
                  </a:lnTo>
                  <a:lnTo>
                    <a:pt x="112" y="229"/>
                  </a:lnTo>
                  <a:lnTo>
                    <a:pt x="103" y="226"/>
                  </a:lnTo>
                  <a:lnTo>
                    <a:pt x="92" y="223"/>
                  </a:lnTo>
                  <a:lnTo>
                    <a:pt x="85" y="217"/>
                  </a:lnTo>
                  <a:lnTo>
                    <a:pt x="77" y="212"/>
                  </a:lnTo>
                  <a:lnTo>
                    <a:pt x="69" y="206"/>
                  </a:lnTo>
                  <a:lnTo>
                    <a:pt x="62" y="198"/>
                  </a:lnTo>
                  <a:lnTo>
                    <a:pt x="57" y="190"/>
                  </a:lnTo>
                  <a:lnTo>
                    <a:pt x="51" y="181"/>
                  </a:lnTo>
                  <a:lnTo>
                    <a:pt x="41" y="161"/>
                  </a:lnTo>
                  <a:lnTo>
                    <a:pt x="32" y="141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0" y="73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1" y="30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3" y="17"/>
                  </a:lnTo>
                  <a:lnTo>
                    <a:pt x="18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30" y="15"/>
                  </a:lnTo>
                  <a:lnTo>
                    <a:pt x="34" y="17"/>
                  </a:lnTo>
                  <a:lnTo>
                    <a:pt x="37" y="21"/>
                  </a:lnTo>
                  <a:lnTo>
                    <a:pt x="40" y="25"/>
                  </a:lnTo>
                  <a:lnTo>
                    <a:pt x="40" y="25"/>
                  </a:lnTo>
                  <a:lnTo>
                    <a:pt x="48" y="47"/>
                  </a:lnTo>
                  <a:lnTo>
                    <a:pt x="54" y="68"/>
                  </a:lnTo>
                  <a:lnTo>
                    <a:pt x="54" y="68"/>
                  </a:lnTo>
                  <a:lnTo>
                    <a:pt x="65" y="101"/>
                  </a:lnTo>
                  <a:lnTo>
                    <a:pt x="65" y="101"/>
                  </a:lnTo>
                  <a:lnTo>
                    <a:pt x="73" y="119"/>
                  </a:lnTo>
                  <a:lnTo>
                    <a:pt x="82" y="139"/>
                  </a:lnTo>
                  <a:lnTo>
                    <a:pt x="92" y="158"/>
                  </a:lnTo>
                  <a:lnTo>
                    <a:pt x="99" y="168"/>
                  </a:lnTo>
                  <a:lnTo>
                    <a:pt x="105" y="175"/>
                  </a:lnTo>
                  <a:lnTo>
                    <a:pt x="105" y="175"/>
                  </a:lnTo>
                  <a:lnTo>
                    <a:pt x="109" y="178"/>
                  </a:lnTo>
                  <a:lnTo>
                    <a:pt x="115" y="181"/>
                  </a:lnTo>
                  <a:lnTo>
                    <a:pt x="119" y="182"/>
                  </a:lnTo>
                  <a:lnTo>
                    <a:pt x="124" y="182"/>
                  </a:lnTo>
                  <a:lnTo>
                    <a:pt x="124" y="182"/>
                  </a:lnTo>
                  <a:lnTo>
                    <a:pt x="132" y="182"/>
                  </a:lnTo>
                  <a:lnTo>
                    <a:pt x="138" y="179"/>
                  </a:lnTo>
                  <a:lnTo>
                    <a:pt x="146" y="175"/>
                  </a:lnTo>
                  <a:lnTo>
                    <a:pt x="153" y="170"/>
                  </a:lnTo>
                  <a:lnTo>
                    <a:pt x="166" y="160"/>
                  </a:lnTo>
                  <a:lnTo>
                    <a:pt x="177" y="149"/>
                  </a:lnTo>
                  <a:lnTo>
                    <a:pt x="177" y="149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98" y="127"/>
                  </a:lnTo>
                  <a:lnTo>
                    <a:pt x="214" y="109"/>
                  </a:lnTo>
                  <a:lnTo>
                    <a:pt x="214" y="109"/>
                  </a:lnTo>
                  <a:lnTo>
                    <a:pt x="228" y="92"/>
                  </a:lnTo>
                  <a:lnTo>
                    <a:pt x="243" y="76"/>
                  </a:lnTo>
                  <a:lnTo>
                    <a:pt x="251" y="68"/>
                  </a:lnTo>
                  <a:lnTo>
                    <a:pt x="260" y="63"/>
                  </a:lnTo>
                  <a:lnTo>
                    <a:pt x="268" y="58"/>
                  </a:lnTo>
                  <a:lnTo>
                    <a:pt x="277" y="55"/>
                  </a:lnTo>
                  <a:lnTo>
                    <a:pt x="279" y="54"/>
                  </a:lnTo>
                  <a:lnTo>
                    <a:pt x="281" y="51"/>
                  </a:lnTo>
                  <a:lnTo>
                    <a:pt x="281" y="51"/>
                  </a:lnTo>
                  <a:lnTo>
                    <a:pt x="285" y="46"/>
                  </a:lnTo>
                  <a:lnTo>
                    <a:pt x="290" y="42"/>
                  </a:lnTo>
                  <a:lnTo>
                    <a:pt x="296" y="39"/>
                  </a:lnTo>
                  <a:lnTo>
                    <a:pt x="302" y="38"/>
                  </a:lnTo>
                  <a:lnTo>
                    <a:pt x="302" y="38"/>
                  </a:lnTo>
                  <a:lnTo>
                    <a:pt x="308" y="39"/>
                  </a:lnTo>
                  <a:lnTo>
                    <a:pt x="315" y="42"/>
                  </a:lnTo>
                  <a:lnTo>
                    <a:pt x="321" y="47"/>
                  </a:lnTo>
                  <a:lnTo>
                    <a:pt x="323" y="50"/>
                  </a:lnTo>
                  <a:lnTo>
                    <a:pt x="324" y="54"/>
                  </a:lnTo>
                  <a:lnTo>
                    <a:pt x="325" y="56"/>
                  </a:lnTo>
                  <a:lnTo>
                    <a:pt x="327" y="58"/>
                  </a:lnTo>
                  <a:lnTo>
                    <a:pt x="327" y="58"/>
                  </a:lnTo>
                  <a:lnTo>
                    <a:pt x="340" y="68"/>
                  </a:lnTo>
                  <a:lnTo>
                    <a:pt x="353" y="81"/>
                  </a:lnTo>
                  <a:lnTo>
                    <a:pt x="379" y="107"/>
                  </a:lnTo>
                  <a:lnTo>
                    <a:pt x="379" y="107"/>
                  </a:lnTo>
                  <a:lnTo>
                    <a:pt x="396" y="124"/>
                  </a:lnTo>
                  <a:lnTo>
                    <a:pt x="413" y="141"/>
                  </a:lnTo>
                  <a:lnTo>
                    <a:pt x="431" y="158"/>
                  </a:lnTo>
                  <a:lnTo>
                    <a:pt x="451" y="172"/>
                  </a:lnTo>
                  <a:lnTo>
                    <a:pt x="451" y="172"/>
                  </a:lnTo>
                  <a:lnTo>
                    <a:pt x="457" y="174"/>
                  </a:lnTo>
                  <a:lnTo>
                    <a:pt x="465" y="175"/>
                  </a:lnTo>
                  <a:lnTo>
                    <a:pt x="465" y="175"/>
                  </a:lnTo>
                  <a:lnTo>
                    <a:pt x="474" y="174"/>
                  </a:lnTo>
                  <a:lnTo>
                    <a:pt x="484" y="170"/>
                  </a:lnTo>
                  <a:lnTo>
                    <a:pt x="494" y="165"/>
                  </a:lnTo>
                  <a:lnTo>
                    <a:pt x="504" y="157"/>
                  </a:lnTo>
                  <a:lnTo>
                    <a:pt x="515" y="148"/>
                  </a:lnTo>
                  <a:lnTo>
                    <a:pt x="525" y="136"/>
                  </a:lnTo>
                  <a:lnTo>
                    <a:pt x="545" y="113"/>
                  </a:lnTo>
                  <a:lnTo>
                    <a:pt x="563" y="87"/>
                  </a:lnTo>
                  <a:lnTo>
                    <a:pt x="578" y="62"/>
                  </a:lnTo>
                  <a:lnTo>
                    <a:pt x="583" y="50"/>
                  </a:lnTo>
                  <a:lnTo>
                    <a:pt x="588" y="39"/>
                  </a:lnTo>
                  <a:lnTo>
                    <a:pt x="591" y="30"/>
                  </a:lnTo>
                  <a:lnTo>
                    <a:pt x="592" y="22"/>
                  </a:lnTo>
                  <a:lnTo>
                    <a:pt x="592" y="22"/>
                  </a:lnTo>
                  <a:lnTo>
                    <a:pt x="592" y="17"/>
                  </a:lnTo>
                  <a:lnTo>
                    <a:pt x="593" y="13"/>
                  </a:lnTo>
                  <a:lnTo>
                    <a:pt x="596" y="9"/>
                  </a:lnTo>
                  <a:lnTo>
                    <a:pt x="600" y="5"/>
                  </a:lnTo>
                  <a:lnTo>
                    <a:pt x="603" y="4"/>
                  </a:lnTo>
                  <a:lnTo>
                    <a:pt x="606" y="2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620" y="2"/>
                  </a:lnTo>
                  <a:lnTo>
                    <a:pt x="625" y="3"/>
                  </a:lnTo>
                  <a:lnTo>
                    <a:pt x="629" y="4"/>
                  </a:lnTo>
                  <a:lnTo>
                    <a:pt x="631" y="7"/>
                  </a:lnTo>
                  <a:lnTo>
                    <a:pt x="631" y="7"/>
                  </a:lnTo>
                  <a:lnTo>
                    <a:pt x="634" y="11"/>
                  </a:lnTo>
                  <a:lnTo>
                    <a:pt x="637" y="13"/>
                  </a:lnTo>
                  <a:lnTo>
                    <a:pt x="637" y="17"/>
                  </a:lnTo>
                  <a:lnTo>
                    <a:pt x="637" y="22"/>
                  </a:lnTo>
                  <a:lnTo>
                    <a:pt x="637" y="22"/>
                  </a:lnTo>
                  <a:lnTo>
                    <a:pt x="637" y="33"/>
                  </a:lnTo>
                  <a:lnTo>
                    <a:pt x="634" y="43"/>
                  </a:lnTo>
                  <a:lnTo>
                    <a:pt x="631" y="53"/>
                  </a:lnTo>
                  <a:lnTo>
                    <a:pt x="629" y="63"/>
                  </a:lnTo>
                  <a:lnTo>
                    <a:pt x="620" y="83"/>
                  </a:lnTo>
                  <a:lnTo>
                    <a:pt x="608" y="102"/>
                  </a:lnTo>
                  <a:lnTo>
                    <a:pt x="595" y="121"/>
                  </a:lnTo>
                  <a:lnTo>
                    <a:pt x="582" y="138"/>
                  </a:lnTo>
                  <a:lnTo>
                    <a:pt x="567" y="153"/>
                  </a:lnTo>
                  <a:lnTo>
                    <a:pt x="554" y="168"/>
                  </a:lnTo>
                  <a:lnTo>
                    <a:pt x="554" y="168"/>
                  </a:lnTo>
                  <a:lnTo>
                    <a:pt x="545" y="178"/>
                  </a:lnTo>
                  <a:lnTo>
                    <a:pt x="545" y="178"/>
                  </a:lnTo>
                  <a:lnTo>
                    <a:pt x="529" y="195"/>
                  </a:lnTo>
                  <a:lnTo>
                    <a:pt x="511" y="211"/>
                  </a:lnTo>
                  <a:lnTo>
                    <a:pt x="502" y="219"/>
                  </a:lnTo>
                  <a:lnTo>
                    <a:pt x="493" y="224"/>
                  </a:lnTo>
                  <a:lnTo>
                    <a:pt x="482" y="228"/>
                  </a:lnTo>
                  <a:lnTo>
                    <a:pt x="473" y="229"/>
                  </a:lnTo>
                  <a:lnTo>
                    <a:pt x="473" y="229"/>
                  </a:lnTo>
                  <a:lnTo>
                    <a:pt x="473" y="229"/>
                  </a:lnTo>
                  <a:lnTo>
                    <a:pt x="464" y="228"/>
                  </a:lnTo>
                  <a:lnTo>
                    <a:pt x="464" y="228"/>
                  </a:lnTo>
                  <a:lnTo>
                    <a:pt x="450" y="223"/>
                  </a:lnTo>
                  <a:lnTo>
                    <a:pt x="435" y="216"/>
                  </a:lnTo>
                  <a:lnTo>
                    <a:pt x="423" y="209"/>
                  </a:lnTo>
                  <a:lnTo>
                    <a:pt x="412" y="200"/>
                  </a:lnTo>
                  <a:lnTo>
                    <a:pt x="388" y="182"/>
                  </a:lnTo>
                  <a:lnTo>
                    <a:pt x="366" y="161"/>
                  </a:lnTo>
                  <a:lnTo>
                    <a:pt x="366" y="161"/>
                  </a:lnTo>
                  <a:lnTo>
                    <a:pt x="349" y="145"/>
                  </a:lnTo>
                  <a:lnTo>
                    <a:pt x="332" y="130"/>
                  </a:lnTo>
                  <a:lnTo>
                    <a:pt x="329" y="128"/>
                  </a:lnTo>
                  <a:lnTo>
                    <a:pt x="329" y="128"/>
                  </a:lnTo>
                  <a:lnTo>
                    <a:pt x="313" y="115"/>
                  </a:lnTo>
                  <a:lnTo>
                    <a:pt x="299" y="101"/>
                  </a:lnTo>
                  <a:lnTo>
                    <a:pt x="298" y="98"/>
                  </a:lnTo>
                  <a:lnTo>
                    <a:pt x="295" y="98"/>
                  </a:lnTo>
                  <a:lnTo>
                    <a:pt x="295" y="98"/>
                  </a:lnTo>
                  <a:lnTo>
                    <a:pt x="289" y="100"/>
                  </a:lnTo>
                  <a:lnTo>
                    <a:pt x="283" y="102"/>
                  </a:lnTo>
                  <a:lnTo>
                    <a:pt x="277" y="106"/>
                  </a:lnTo>
                  <a:lnTo>
                    <a:pt x="273" y="110"/>
                  </a:lnTo>
                  <a:lnTo>
                    <a:pt x="264" y="122"/>
                  </a:lnTo>
                  <a:lnTo>
                    <a:pt x="256" y="134"/>
                  </a:lnTo>
                  <a:lnTo>
                    <a:pt x="256" y="134"/>
                  </a:lnTo>
                  <a:lnTo>
                    <a:pt x="247" y="147"/>
                  </a:lnTo>
                  <a:lnTo>
                    <a:pt x="247" y="147"/>
                  </a:lnTo>
                  <a:lnTo>
                    <a:pt x="240" y="155"/>
                  </a:lnTo>
                  <a:lnTo>
                    <a:pt x="232" y="162"/>
                  </a:lnTo>
                  <a:lnTo>
                    <a:pt x="215" y="177"/>
                  </a:lnTo>
                  <a:lnTo>
                    <a:pt x="215" y="177"/>
                  </a:lnTo>
                  <a:lnTo>
                    <a:pt x="204" y="187"/>
                  </a:lnTo>
                  <a:lnTo>
                    <a:pt x="204" y="187"/>
                  </a:lnTo>
                  <a:lnTo>
                    <a:pt x="185" y="202"/>
                  </a:lnTo>
                  <a:lnTo>
                    <a:pt x="167" y="216"/>
                  </a:lnTo>
                  <a:lnTo>
                    <a:pt x="157" y="221"/>
                  </a:lnTo>
                  <a:lnTo>
                    <a:pt x="146" y="226"/>
                  </a:lnTo>
                  <a:lnTo>
                    <a:pt x="134" y="229"/>
                  </a:lnTo>
                  <a:lnTo>
                    <a:pt x="124" y="230"/>
                  </a:lnTo>
                  <a:lnTo>
                    <a:pt x="124" y="2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6" name="Freeform 920"/>
            <p:cNvSpPr/>
            <p:nvPr/>
          </p:nvSpPr>
          <p:spPr bwMode="auto">
            <a:xfrm>
              <a:off x="3444876" y="3551238"/>
              <a:ext cx="80963" cy="52388"/>
            </a:xfrm>
            <a:custGeom>
              <a:avLst/>
              <a:gdLst/>
              <a:ahLst/>
              <a:cxnLst>
                <a:cxn ang="0">
                  <a:pos x="204" y="100"/>
                </a:cxn>
                <a:cxn ang="0">
                  <a:pos x="197" y="63"/>
                </a:cxn>
                <a:cxn ang="0">
                  <a:pos x="188" y="26"/>
                </a:cxn>
                <a:cxn ang="0">
                  <a:pos x="187" y="21"/>
                </a:cxn>
                <a:cxn ang="0">
                  <a:pos x="182" y="14"/>
                </a:cxn>
                <a:cxn ang="0">
                  <a:pos x="174" y="10"/>
                </a:cxn>
                <a:cxn ang="0">
                  <a:pos x="162" y="10"/>
                </a:cxn>
                <a:cxn ang="0">
                  <a:pos x="150" y="17"/>
                </a:cxn>
                <a:cxn ang="0">
                  <a:pos x="145" y="23"/>
                </a:cxn>
                <a:cxn ang="0">
                  <a:pos x="144" y="32"/>
                </a:cxn>
                <a:cxn ang="0">
                  <a:pos x="144" y="38"/>
                </a:cxn>
                <a:cxn ang="0">
                  <a:pos x="157" y="86"/>
                </a:cxn>
                <a:cxn ang="0">
                  <a:pos x="142" y="87"/>
                </a:cxn>
                <a:cxn ang="0">
                  <a:pos x="101" y="85"/>
                </a:cxn>
                <a:cxn ang="0">
                  <a:pos x="77" y="85"/>
                </a:cxn>
                <a:cxn ang="0">
                  <a:pos x="53" y="85"/>
                </a:cxn>
                <a:cxn ang="0">
                  <a:pos x="48" y="83"/>
                </a:cxn>
                <a:cxn ang="0">
                  <a:pos x="50" y="74"/>
                </a:cxn>
                <a:cxn ang="0">
                  <a:pos x="57" y="52"/>
                </a:cxn>
                <a:cxn ang="0">
                  <a:pos x="64" y="29"/>
                </a:cxn>
                <a:cxn ang="0">
                  <a:pos x="64" y="23"/>
                </a:cxn>
                <a:cxn ang="0">
                  <a:pos x="63" y="14"/>
                </a:cxn>
                <a:cxn ang="0">
                  <a:pos x="53" y="4"/>
                </a:cxn>
                <a:cxn ang="0">
                  <a:pos x="38" y="0"/>
                </a:cxn>
                <a:cxn ang="0">
                  <a:pos x="30" y="2"/>
                </a:cxn>
                <a:cxn ang="0">
                  <a:pos x="23" y="8"/>
                </a:cxn>
                <a:cxn ang="0">
                  <a:pos x="21" y="17"/>
                </a:cxn>
                <a:cxn ang="0">
                  <a:pos x="17" y="32"/>
                </a:cxn>
                <a:cxn ang="0">
                  <a:pos x="5" y="70"/>
                </a:cxn>
                <a:cxn ang="0">
                  <a:pos x="0" y="98"/>
                </a:cxn>
                <a:cxn ang="0">
                  <a:pos x="2" y="112"/>
                </a:cxn>
                <a:cxn ang="0">
                  <a:pos x="12" y="123"/>
                </a:cxn>
                <a:cxn ang="0">
                  <a:pos x="30" y="129"/>
                </a:cxn>
                <a:cxn ang="0">
                  <a:pos x="42" y="129"/>
                </a:cxn>
                <a:cxn ang="0">
                  <a:pos x="102" y="129"/>
                </a:cxn>
                <a:cxn ang="0">
                  <a:pos x="161" y="131"/>
                </a:cxn>
                <a:cxn ang="0">
                  <a:pos x="174" y="129"/>
                </a:cxn>
                <a:cxn ang="0">
                  <a:pos x="187" y="125"/>
                </a:cxn>
                <a:cxn ang="0">
                  <a:pos x="195" y="121"/>
                </a:cxn>
                <a:cxn ang="0">
                  <a:pos x="191" y="121"/>
                </a:cxn>
                <a:cxn ang="0">
                  <a:pos x="193" y="120"/>
                </a:cxn>
                <a:cxn ang="0">
                  <a:pos x="196" y="117"/>
                </a:cxn>
                <a:cxn ang="0">
                  <a:pos x="203" y="110"/>
                </a:cxn>
                <a:cxn ang="0">
                  <a:pos x="204" y="100"/>
                </a:cxn>
              </a:cxnLst>
              <a:rect l="0" t="0" r="r" b="b"/>
              <a:pathLst>
                <a:path w="204" h="131">
                  <a:moveTo>
                    <a:pt x="204" y="100"/>
                  </a:moveTo>
                  <a:lnTo>
                    <a:pt x="204" y="100"/>
                  </a:lnTo>
                  <a:lnTo>
                    <a:pt x="201" y="82"/>
                  </a:lnTo>
                  <a:lnTo>
                    <a:pt x="197" y="63"/>
                  </a:lnTo>
                  <a:lnTo>
                    <a:pt x="192" y="44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7" y="21"/>
                  </a:lnTo>
                  <a:lnTo>
                    <a:pt x="184" y="17"/>
                  </a:lnTo>
                  <a:lnTo>
                    <a:pt x="182" y="14"/>
                  </a:lnTo>
                  <a:lnTo>
                    <a:pt x="178" y="12"/>
                  </a:lnTo>
                  <a:lnTo>
                    <a:pt x="174" y="10"/>
                  </a:lnTo>
                  <a:lnTo>
                    <a:pt x="170" y="9"/>
                  </a:lnTo>
                  <a:lnTo>
                    <a:pt x="162" y="10"/>
                  </a:lnTo>
                  <a:lnTo>
                    <a:pt x="154" y="14"/>
                  </a:lnTo>
                  <a:lnTo>
                    <a:pt x="150" y="17"/>
                  </a:lnTo>
                  <a:lnTo>
                    <a:pt x="148" y="19"/>
                  </a:lnTo>
                  <a:lnTo>
                    <a:pt x="145" y="23"/>
                  </a:lnTo>
                  <a:lnTo>
                    <a:pt x="144" y="27"/>
                  </a:lnTo>
                  <a:lnTo>
                    <a:pt x="144" y="32"/>
                  </a:lnTo>
                  <a:lnTo>
                    <a:pt x="144" y="38"/>
                  </a:lnTo>
                  <a:lnTo>
                    <a:pt x="144" y="38"/>
                  </a:lnTo>
                  <a:lnTo>
                    <a:pt x="150" y="61"/>
                  </a:lnTo>
                  <a:lnTo>
                    <a:pt x="157" y="86"/>
                  </a:lnTo>
                  <a:lnTo>
                    <a:pt x="157" y="86"/>
                  </a:lnTo>
                  <a:lnTo>
                    <a:pt x="142" y="87"/>
                  </a:lnTo>
                  <a:lnTo>
                    <a:pt x="128" y="86"/>
                  </a:lnTo>
                  <a:lnTo>
                    <a:pt x="101" y="85"/>
                  </a:lnTo>
                  <a:lnTo>
                    <a:pt x="101" y="85"/>
                  </a:lnTo>
                  <a:lnTo>
                    <a:pt x="77" y="85"/>
                  </a:lnTo>
                  <a:lnTo>
                    <a:pt x="53" y="85"/>
                  </a:lnTo>
                  <a:lnTo>
                    <a:pt x="53" y="85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50" y="74"/>
                  </a:lnTo>
                  <a:lnTo>
                    <a:pt x="50" y="74"/>
                  </a:lnTo>
                  <a:lnTo>
                    <a:pt x="53" y="63"/>
                  </a:lnTo>
                  <a:lnTo>
                    <a:pt x="57" y="52"/>
                  </a:lnTo>
                  <a:lnTo>
                    <a:pt x="61" y="40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3"/>
                  </a:lnTo>
                  <a:lnTo>
                    <a:pt x="64" y="18"/>
                  </a:lnTo>
                  <a:lnTo>
                    <a:pt x="63" y="14"/>
                  </a:lnTo>
                  <a:lnTo>
                    <a:pt x="60" y="10"/>
                  </a:lnTo>
                  <a:lnTo>
                    <a:pt x="53" y="4"/>
                  </a:lnTo>
                  <a:lnTo>
                    <a:pt x="46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0" y="2"/>
                  </a:lnTo>
                  <a:lnTo>
                    <a:pt x="26" y="4"/>
                  </a:lnTo>
                  <a:lnTo>
                    <a:pt x="23" y="8"/>
                  </a:lnTo>
                  <a:lnTo>
                    <a:pt x="22" y="12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17" y="32"/>
                  </a:lnTo>
                  <a:lnTo>
                    <a:pt x="10" y="51"/>
                  </a:lnTo>
                  <a:lnTo>
                    <a:pt x="5" y="70"/>
                  </a:lnTo>
                  <a:lnTo>
                    <a:pt x="1" y="89"/>
                  </a:lnTo>
                  <a:lnTo>
                    <a:pt x="0" y="98"/>
                  </a:lnTo>
                  <a:lnTo>
                    <a:pt x="1" y="106"/>
                  </a:lnTo>
                  <a:lnTo>
                    <a:pt x="2" y="112"/>
                  </a:lnTo>
                  <a:lnTo>
                    <a:pt x="6" y="119"/>
                  </a:lnTo>
                  <a:lnTo>
                    <a:pt x="12" y="123"/>
                  </a:lnTo>
                  <a:lnTo>
                    <a:pt x="19" y="127"/>
                  </a:lnTo>
                  <a:lnTo>
                    <a:pt x="30" y="129"/>
                  </a:lnTo>
                  <a:lnTo>
                    <a:pt x="42" y="129"/>
                  </a:lnTo>
                  <a:lnTo>
                    <a:pt x="42" y="129"/>
                  </a:lnTo>
                  <a:lnTo>
                    <a:pt x="72" y="128"/>
                  </a:lnTo>
                  <a:lnTo>
                    <a:pt x="102" y="129"/>
                  </a:lnTo>
                  <a:lnTo>
                    <a:pt x="132" y="131"/>
                  </a:lnTo>
                  <a:lnTo>
                    <a:pt x="161" y="131"/>
                  </a:lnTo>
                  <a:lnTo>
                    <a:pt x="161" y="131"/>
                  </a:lnTo>
                  <a:lnTo>
                    <a:pt x="174" y="129"/>
                  </a:lnTo>
                  <a:lnTo>
                    <a:pt x="180" y="128"/>
                  </a:lnTo>
                  <a:lnTo>
                    <a:pt x="187" y="125"/>
                  </a:lnTo>
                  <a:lnTo>
                    <a:pt x="187" y="125"/>
                  </a:lnTo>
                  <a:lnTo>
                    <a:pt x="195" y="121"/>
                  </a:lnTo>
                  <a:lnTo>
                    <a:pt x="196" y="120"/>
                  </a:lnTo>
                  <a:lnTo>
                    <a:pt x="191" y="121"/>
                  </a:lnTo>
                  <a:lnTo>
                    <a:pt x="191" y="121"/>
                  </a:lnTo>
                  <a:lnTo>
                    <a:pt x="193" y="120"/>
                  </a:lnTo>
                  <a:lnTo>
                    <a:pt x="196" y="117"/>
                  </a:lnTo>
                  <a:lnTo>
                    <a:pt x="196" y="117"/>
                  </a:lnTo>
                  <a:lnTo>
                    <a:pt x="200" y="114"/>
                  </a:lnTo>
                  <a:lnTo>
                    <a:pt x="203" y="110"/>
                  </a:lnTo>
                  <a:lnTo>
                    <a:pt x="204" y="104"/>
                  </a:lnTo>
                  <a:lnTo>
                    <a:pt x="204" y="100"/>
                  </a:lnTo>
                  <a:lnTo>
                    <a:pt x="204" y="10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7" name="Freeform 921"/>
            <p:cNvSpPr/>
            <p:nvPr/>
          </p:nvSpPr>
          <p:spPr bwMode="auto">
            <a:xfrm>
              <a:off x="3436938" y="3586163"/>
              <a:ext cx="96838" cy="152400"/>
            </a:xfrm>
            <a:custGeom>
              <a:avLst/>
              <a:gdLst/>
              <a:ahLst/>
              <a:cxnLst>
                <a:cxn ang="0">
                  <a:pos x="228" y="124"/>
                </a:cxn>
                <a:cxn ang="0">
                  <a:pos x="218" y="80"/>
                </a:cxn>
                <a:cxn ang="0">
                  <a:pos x="206" y="41"/>
                </a:cxn>
                <a:cxn ang="0">
                  <a:pos x="206" y="30"/>
                </a:cxn>
                <a:cxn ang="0">
                  <a:pos x="205" y="16"/>
                </a:cxn>
                <a:cxn ang="0">
                  <a:pos x="188" y="1"/>
                </a:cxn>
                <a:cxn ang="0">
                  <a:pos x="172" y="3"/>
                </a:cxn>
                <a:cxn ang="0">
                  <a:pos x="163" y="13"/>
                </a:cxn>
                <a:cxn ang="0">
                  <a:pos x="160" y="26"/>
                </a:cxn>
                <a:cxn ang="0">
                  <a:pos x="167" y="61"/>
                </a:cxn>
                <a:cxn ang="0">
                  <a:pos x="177" y="105"/>
                </a:cxn>
                <a:cxn ang="0">
                  <a:pos x="188" y="190"/>
                </a:cxn>
                <a:cxn ang="0">
                  <a:pos x="193" y="234"/>
                </a:cxn>
                <a:cxn ang="0">
                  <a:pos x="192" y="268"/>
                </a:cxn>
                <a:cxn ang="0">
                  <a:pos x="189" y="276"/>
                </a:cxn>
                <a:cxn ang="0">
                  <a:pos x="137" y="327"/>
                </a:cxn>
                <a:cxn ang="0">
                  <a:pos x="120" y="335"/>
                </a:cxn>
                <a:cxn ang="0">
                  <a:pos x="82" y="298"/>
                </a:cxn>
                <a:cxn ang="0">
                  <a:pos x="60" y="275"/>
                </a:cxn>
                <a:cxn ang="0">
                  <a:pos x="47" y="267"/>
                </a:cxn>
                <a:cxn ang="0">
                  <a:pos x="57" y="225"/>
                </a:cxn>
                <a:cxn ang="0">
                  <a:pos x="62" y="199"/>
                </a:cxn>
                <a:cxn ang="0">
                  <a:pos x="73" y="118"/>
                </a:cxn>
                <a:cxn ang="0">
                  <a:pos x="87" y="46"/>
                </a:cxn>
                <a:cxn ang="0">
                  <a:pos x="91" y="17"/>
                </a:cxn>
                <a:cxn ang="0">
                  <a:pos x="86" y="5"/>
                </a:cxn>
                <a:cxn ang="0">
                  <a:pos x="70" y="0"/>
                </a:cxn>
                <a:cxn ang="0">
                  <a:pos x="51" y="8"/>
                </a:cxn>
                <a:cxn ang="0">
                  <a:pos x="45" y="22"/>
                </a:cxn>
                <a:cxn ang="0">
                  <a:pos x="34" y="84"/>
                </a:cxn>
                <a:cxn ang="0">
                  <a:pos x="20" y="145"/>
                </a:cxn>
                <a:cxn ang="0">
                  <a:pos x="2" y="247"/>
                </a:cxn>
                <a:cxn ang="0">
                  <a:pos x="0" y="265"/>
                </a:cxn>
                <a:cxn ang="0">
                  <a:pos x="10" y="292"/>
                </a:cxn>
                <a:cxn ang="0">
                  <a:pos x="45" y="331"/>
                </a:cxn>
                <a:cxn ang="0">
                  <a:pos x="90" y="369"/>
                </a:cxn>
                <a:cxn ang="0">
                  <a:pos x="103" y="375"/>
                </a:cxn>
                <a:cxn ang="0">
                  <a:pos x="109" y="382"/>
                </a:cxn>
                <a:cxn ang="0">
                  <a:pos x="121" y="383"/>
                </a:cxn>
                <a:cxn ang="0">
                  <a:pos x="149" y="374"/>
                </a:cxn>
                <a:cxn ang="0">
                  <a:pos x="197" y="341"/>
                </a:cxn>
                <a:cxn ang="0">
                  <a:pos x="228" y="305"/>
                </a:cxn>
                <a:cxn ang="0">
                  <a:pos x="240" y="279"/>
                </a:cxn>
                <a:cxn ang="0">
                  <a:pos x="240" y="238"/>
                </a:cxn>
                <a:cxn ang="0">
                  <a:pos x="230" y="140"/>
                </a:cxn>
              </a:cxnLst>
              <a:rect l="0" t="0" r="r" b="b"/>
              <a:pathLst>
                <a:path w="242" h="383">
                  <a:moveTo>
                    <a:pt x="230" y="140"/>
                  </a:moveTo>
                  <a:lnTo>
                    <a:pt x="230" y="140"/>
                  </a:lnTo>
                  <a:lnTo>
                    <a:pt x="228" y="124"/>
                  </a:lnTo>
                  <a:lnTo>
                    <a:pt x="226" y="110"/>
                  </a:lnTo>
                  <a:lnTo>
                    <a:pt x="218" y="80"/>
                  </a:lnTo>
                  <a:lnTo>
                    <a:pt x="218" y="80"/>
                  </a:lnTo>
                  <a:lnTo>
                    <a:pt x="215" y="68"/>
                  </a:lnTo>
                  <a:lnTo>
                    <a:pt x="210" y="54"/>
                  </a:lnTo>
                  <a:lnTo>
                    <a:pt x="206" y="41"/>
                  </a:lnTo>
                  <a:lnTo>
                    <a:pt x="206" y="34"/>
                  </a:lnTo>
                  <a:lnTo>
                    <a:pt x="206" y="30"/>
                  </a:lnTo>
                  <a:lnTo>
                    <a:pt x="206" y="30"/>
                  </a:lnTo>
                  <a:lnTo>
                    <a:pt x="206" y="25"/>
                  </a:lnTo>
                  <a:lnTo>
                    <a:pt x="206" y="20"/>
                  </a:lnTo>
                  <a:lnTo>
                    <a:pt x="205" y="16"/>
                  </a:lnTo>
                  <a:lnTo>
                    <a:pt x="202" y="12"/>
                  </a:lnTo>
                  <a:lnTo>
                    <a:pt x="196" y="5"/>
                  </a:lnTo>
                  <a:lnTo>
                    <a:pt x="188" y="1"/>
                  </a:lnTo>
                  <a:lnTo>
                    <a:pt x="180" y="1"/>
                  </a:lnTo>
                  <a:lnTo>
                    <a:pt x="175" y="1"/>
                  </a:lnTo>
                  <a:lnTo>
                    <a:pt x="172" y="3"/>
                  </a:lnTo>
                  <a:lnTo>
                    <a:pt x="168" y="5"/>
                  </a:lnTo>
                  <a:lnTo>
                    <a:pt x="166" y="8"/>
                  </a:lnTo>
                  <a:lnTo>
                    <a:pt x="163" y="13"/>
                  </a:lnTo>
                  <a:lnTo>
                    <a:pt x="162" y="17"/>
                  </a:lnTo>
                  <a:lnTo>
                    <a:pt x="162" y="17"/>
                  </a:lnTo>
                  <a:lnTo>
                    <a:pt x="160" y="26"/>
                  </a:lnTo>
                  <a:lnTo>
                    <a:pt x="162" y="33"/>
                  </a:lnTo>
                  <a:lnTo>
                    <a:pt x="163" y="47"/>
                  </a:lnTo>
                  <a:lnTo>
                    <a:pt x="167" y="61"/>
                  </a:lnTo>
                  <a:lnTo>
                    <a:pt x="171" y="77"/>
                  </a:lnTo>
                  <a:lnTo>
                    <a:pt x="171" y="77"/>
                  </a:lnTo>
                  <a:lnTo>
                    <a:pt x="177" y="105"/>
                  </a:lnTo>
                  <a:lnTo>
                    <a:pt x="181" y="133"/>
                  </a:lnTo>
                  <a:lnTo>
                    <a:pt x="185" y="161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89" y="208"/>
                  </a:lnTo>
                  <a:lnTo>
                    <a:pt x="193" y="234"/>
                  </a:lnTo>
                  <a:lnTo>
                    <a:pt x="194" y="247"/>
                  </a:lnTo>
                  <a:lnTo>
                    <a:pt x="194" y="259"/>
                  </a:lnTo>
                  <a:lnTo>
                    <a:pt x="192" y="268"/>
                  </a:lnTo>
                  <a:lnTo>
                    <a:pt x="191" y="272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64" y="303"/>
                  </a:lnTo>
                  <a:lnTo>
                    <a:pt x="151" y="316"/>
                  </a:lnTo>
                  <a:lnTo>
                    <a:pt x="137" y="327"/>
                  </a:lnTo>
                  <a:lnTo>
                    <a:pt x="137" y="327"/>
                  </a:lnTo>
                  <a:lnTo>
                    <a:pt x="129" y="331"/>
                  </a:lnTo>
                  <a:lnTo>
                    <a:pt x="120" y="335"/>
                  </a:lnTo>
                  <a:lnTo>
                    <a:pt x="120" y="335"/>
                  </a:lnTo>
                  <a:lnTo>
                    <a:pt x="94" y="311"/>
                  </a:lnTo>
                  <a:lnTo>
                    <a:pt x="82" y="298"/>
                  </a:lnTo>
                  <a:lnTo>
                    <a:pt x="70" y="285"/>
                  </a:lnTo>
                  <a:lnTo>
                    <a:pt x="70" y="285"/>
                  </a:lnTo>
                  <a:lnTo>
                    <a:pt x="60" y="275"/>
                  </a:lnTo>
                  <a:lnTo>
                    <a:pt x="51" y="267"/>
                  </a:lnTo>
                  <a:lnTo>
                    <a:pt x="48" y="265"/>
                  </a:lnTo>
                  <a:lnTo>
                    <a:pt x="47" y="267"/>
                  </a:lnTo>
                  <a:lnTo>
                    <a:pt x="47" y="267"/>
                  </a:lnTo>
                  <a:lnTo>
                    <a:pt x="47" y="267"/>
                  </a:lnTo>
                  <a:lnTo>
                    <a:pt x="57" y="225"/>
                  </a:lnTo>
                  <a:lnTo>
                    <a:pt x="57" y="225"/>
                  </a:lnTo>
                  <a:lnTo>
                    <a:pt x="60" y="212"/>
                  </a:lnTo>
                  <a:lnTo>
                    <a:pt x="62" y="199"/>
                  </a:lnTo>
                  <a:lnTo>
                    <a:pt x="65" y="171"/>
                  </a:lnTo>
                  <a:lnTo>
                    <a:pt x="68" y="144"/>
                  </a:lnTo>
                  <a:lnTo>
                    <a:pt x="73" y="118"/>
                  </a:lnTo>
                  <a:lnTo>
                    <a:pt x="73" y="118"/>
                  </a:lnTo>
                  <a:lnTo>
                    <a:pt x="83" y="69"/>
                  </a:lnTo>
                  <a:lnTo>
                    <a:pt x="87" y="46"/>
                  </a:lnTo>
                  <a:lnTo>
                    <a:pt x="91" y="22"/>
                  </a:lnTo>
                  <a:lnTo>
                    <a:pt x="91" y="22"/>
                  </a:lnTo>
                  <a:lnTo>
                    <a:pt x="91" y="17"/>
                  </a:lnTo>
                  <a:lnTo>
                    <a:pt x="90" y="12"/>
                  </a:lnTo>
                  <a:lnTo>
                    <a:pt x="88" y="8"/>
                  </a:lnTo>
                  <a:lnTo>
                    <a:pt x="86" y="5"/>
                  </a:lnTo>
                  <a:lnTo>
                    <a:pt x="82" y="3"/>
                  </a:lnTo>
                  <a:lnTo>
                    <a:pt x="78" y="1"/>
                  </a:lnTo>
                  <a:lnTo>
                    <a:pt x="70" y="0"/>
                  </a:lnTo>
                  <a:lnTo>
                    <a:pt x="62" y="1"/>
                  </a:lnTo>
                  <a:lnTo>
                    <a:pt x="54" y="5"/>
                  </a:lnTo>
                  <a:lnTo>
                    <a:pt x="51" y="8"/>
                  </a:lnTo>
                  <a:lnTo>
                    <a:pt x="48" y="12"/>
                  </a:lnTo>
                  <a:lnTo>
                    <a:pt x="47" y="17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0" y="52"/>
                  </a:lnTo>
                  <a:lnTo>
                    <a:pt x="34" y="84"/>
                  </a:lnTo>
                  <a:lnTo>
                    <a:pt x="27" y="114"/>
                  </a:lnTo>
                  <a:lnTo>
                    <a:pt x="20" y="145"/>
                  </a:lnTo>
                  <a:lnTo>
                    <a:pt x="20" y="145"/>
                  </a:lnTo>
                  <a:lnTo>
                    <a:pt x="14" y="196"/>
                  </a:lnTo>
                  <a:lnTo>
                    <a:pt x="9" y="222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0" y="256"/>
                  </a:lnTo>
                  <a:lnTo>
                    <a:pt x="0" y="265"/>
                  </a:lnTo>
                  <a:lnTo>
                    <a:pt x="2" y="275"/>
                  </a:lnTo>
                  <a:lnTo>
                    <a:pt x="5" y="284"/>
                  </a:lnTo>
                  <a:lnTo>
                    <a:pt x="10" y="292"/>
                  </a:lnTo>
                  <a:lnTo>
                    <a:pt x="15" y="299"/>
                  </a:lnTo>
                  <a:lnTo>
                    <a:pt x="30" y="316"/>
                  </a:lnTo>
                  <a:lnTo>
                    <a:pt x="45" y="331"/>
                  </a:lnTo>
                  <a:lnTo>
                    <a:pt x="61" y="345"/>
                  </a:lnTo>
                  <a:lnTo>
                    <a:pt x="77" y="357"/>
                  </a:lnTo>
                  <a:lnTo>
                    <a:pt x="90" y="369"/>
                  </a:lnTo>
                  <a:lnTo>
                    <a:pt x="90" y="369"/>
                  </a:lnTo>
                  <a:lnTo>
                    <a:pt x="96" y="374"/>
                  </a:lnTo>
                  <a:lnTo>
                    <a:pt x="103" y="375"/>
                  </a:lnTo>
                  <a:lnTo>
                    <a:pt x="103" y="375"/>
                  </a:lnTo>
                  <a:lnTo>
                    <a:pt x="105" y="379"/>
                  </a:lnTo>
                  <a:lnTo>
                    <a:pt x="109" y="382"/>
                  </a:lnTo>
                  <a:lnTo>
                    <a:pt x="115" y="383"/>
                  </a:lnTo>
                  <a:lnTo>
                    <a:pt x="121" y="383"/>
                  </a:lnTo>
                  <a:lnTo>
                    <a:pt x="121" y="383"/>
                  </a:lnTo>
                  <a:lnTo>
                    <a:pt x="129" y="382"/>
                  </a:lnTo>
                  <a:lnTo>
                    <a:pt x="138" y="378"/>
                  </a:lnTo>
                  <a:lnTo>
                    <a:pt x="149" y="374"/>
                  </a:lnTo>
                  <a:lnTo>
                    <a:pt x="158" y="369"/>
                  </a:lnTo>
                  <a:lnTo>
                    <a:pt x="177" y="357"/>
                  </a:lnTo>
                  <a:lnTo>
                    <a:pt x="197" y="341"/>
                  </a:lnTo>
                  <a:lnTo>
                    <a:pt x="214" y="323"/>
                  </a:lnTo>
                  <a:lnTo>
                    <a:pt x="222" y="314"/>
                  </a:lnTo>
                  <a:lnTo>
                    <a:pt x="228" y="305"/>
                  </a:lnTo>
                  <a:lnTo>
                    <a:pt x="234" y="296"/>
                  </a:lnTo>
                  <a:lnTo>
                    <a:pt x="238" y="286"/>
                  </a:lnTo>
                  <a:lnTo>
                    <a:pt x="240" y="279"/>
                  </a:lnTo>
                  <a:lnTo>
                    <a:pt x="242" y="269"/>
                  </a:lnTo>
                  <a:lnTo>
                    <a:pt x="242" y="269"/>
                  </a:lnTo>
                  <a:lnTo>
                    <a:pt x="240" y="238"/>
                  </a:lnTo>
                  <a:lnTo>
                    <a:pt x="238" y="205"/>
                  </a:lnTo>
                  <a:lnTo>
                    <a:pt x="230" y="140"/>
                  </a:lnTo>
                  <a:lnTo>
                    <a:pt x="230" y="1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8" name="Freeform 922"/>
            <p:cNvSpPr/>
            <p:nvPr/>
          </p:nvSpPr>
          <p:spPr bwMode="auto">
            <a:xfrm>
              <a:off x="3230563" y="3502026"/>
              <a:ext cx="523875" cy="285750"/>
            </a:xfrm>
            <a:custGeom>
              <a:avLst/>
              <a:gdLst/>
              <a:ahLst/>
              <a:cxnLst>
                <a:cxn ang="0">
                  <a:pos x="1287" y="425"/>
                </a:cxn>
                <a:cxn ang="0">
                  <a:pos x="1255" y="322"/>
                </a:cxn>
                <a:cxn ang="0">
                  <a:pos x="1205" y="201"/>
                </a:cxn>
                <a:cxn ang="0">
                  <a:pos x="1140" y="98"/>
                </a:cxn>
                <a:cxn ang="0">
                  <a:pos x="1061" y="17"/>
                </a:cxn>
                <a:cxn ang="0">
                  <a:pos x="1028" y="0"/>
                </a:cxn>
                <a:cxn ang="0">
                  <a:pos x="1009" y="19"/>
                </a:cxn>
                <a:cxn ang="0">
                  <a:pos x="1015" y="40"/>
                </a:cxn>
                <a:cxn ang="0">
                  <a:pos x="1074" y="90"/>
                </a:cxn>
                <a:cxn ang="0">
                  <a:pos x="1143" y="189"/>
                </a:cxn>
                <a:cxn ang="0">
                  <a:pos x="1201" y="305"/>
                </a:cxn>
                <a:cxn ang="0">
                  <a:pos x="1223" y="384"/>
                </a:cxn>
                <a:cxn ang="0">
                  <a:pos x="1255" y="503"/>
                </a:cxn>
                <a:cxn ang="0">
                  <a:pos x="1269" y="594"/>
                </a:cxn>
                <a:cxn ang="0">
                  <a:pos x="1234" y="650"/>
                </a:cxn>
                <a:cxn ang="0">
                  <a:pos x="1126" y="660"/>
                </a:cxn>
                <a:cxn ang="0">
                  <a:pos x="935" y="667"/>
                </a:cxn>
                <a:cxn ang="0">
                  <a:pos x="665" y="675"/>
                </a:cxn>
                <a:cxn ang="0">
                  <a:pos x="659" y="675"/>
                </a:cxn>
                <a:cxn ang="0">
                  <a:pos x="585" y="675"/>
                </a:cxn>
                <a:cxn ang="0">
                  <a:pos x="382" y="667"/>
                </a:cxn>
                <a:cxn ang="0">
                  <a:pos x="191" y="660"/>
                </a:cxn>
                <a:cxn ang="0">
                  <a:pos x="47" y="647"/>
                </a:cxn>
                <a:cxn ang="0">
                  <a:pos x="51" y="575"/>
                </a:cxn>
                <a:cxn ang="0">
                  <a:pos x="64" y="482"/>
                </a:cxn>
                <a:cxn ang="0">
                  <a:pos x="100" y="365"/>
                </a:cxn>
                <a:cxn ang="0">
                  <a:pos x="126" y="285"/>
                </a:cxn>
                <a:cxn ang="0">
                  <a:pos x="186" y="169"/>
                </a:cxn>
                <a:cxn ang="0">
                  <a:pos x="261" y="73"/>
                </a:cxn>
                <a:cxn ang="0">
                  <a:pos x="306" y="36"/>
                </a:cxn>
                <a:cxn ang="0">
                  <a:pos x="305" y="12"/>
                </a:cxn>
                <a:cxn ang="0">
                  <a:pos x="284" y="0"/>
                </a:cxn>
                <a:cxn ang="0">
                  <a:pos x="240" y="31"/>
                </a:cxn>
                <a:cxn ang="0">
                  <a:pos x="165" y="116"/>
                </a:cxn>
                <a:cxn ang="0">
                  <a:pos x="100" y="225"/>
                </a:cxn>
                <a:cxn ang="0">
                  <a:pos x="63" y="322"/>
                </a:cxn>
                <a:cxn ang="0">
                  <a:pos x="25" y="446"/>
                </a:cxn>
                <a:cxn ang="0">
                  <a:pos x="12" y="533"/>
                </a:cxn>
                <a:cxn ang="0">
                  <a:pos x="2" y="651"/>
                </a:cxn>
                <a:cxn ang="0">
                  <a:pos x="12" y="681"/>
                </a:cxn>
                <a:cxn ang="0">
                  <a:pos x="26" y="692"/>
                </a:cxn>
                <a:cxn ang="0">
                  <a:pos x="105" y="697"/>
                </a:cxn>
                <a:cxn ang="0">
                  <a:pos x="268" y="706"/>
                </a:cxn>
                <a:cxn ang="0">
                  <a:pos x="402" y="714"/>
                </a:cxn>
                <a:cxn ang="0">
                  <a:pos x="659" y="720"/>
                </a:cxn>
                <a:cxn ang="0">
                  <a:pos x="879" y="716"/>
                </a:cxn>
                <a:cxn ang="0">
                  <a:pos x="1001" y="707"/>
                </a:cxn>
                <a:cxn ang="0">
                  <a:pos x="1179" y="701"/>
                </a:cxn>
                <a:cxn ang="0">
                  <a:pos x="1286" y="693"/>
                </a:cxn>
                <a:cxn ang="0">
                  <a:pos x="1302" y="685"/>
                </a:cxn>
                <a:cxn ang="0">
                  <a:pos x="1315" y="662"/>
                </a:cxn>
                <a:cxn ang="0">
                  <a:pos x="1314" y="580"/>
                </a:cxn>
              </a:cxnLst>
              <a:rect l="0" t="0" r="r" b="b"/>
              <a:pathLst>
                <a:path w="1317" h="720">
                  <a:moveTo>
                    <a:pt x="1300" y="489"/>
                  </a:moveTo>
                  <a:lnTo>
                    <a:pt x="1300" y="489"/>
                  </a:lnTo>
                  <a:lnTo>
                    <a:pt x="1298" y="467"/>
                  </a:lnTo>
                  <a:lnTo>
                    <a:pt x="1293" y="446"/>
                  </a:lnTo>
                  <a:lnTo>
                    <a:pt x="1287" y="425"/>
                  </a:lnTo>
                  <a:lnTo>
                    <a:pt x="1280" y="405"/>
                  </a:lnTo>
                  <a:lnTo>
                    <a:pt x="1265" y="363"/>
                  </a:lnTo>
                  <a:lnTo>
                    <a:pt x="1260" y="342"/>
                  </a:lnTo>
                  <a:lnTo>
                    <a:pt x="1255" y="322"/>
                  </a:lnTo>
                  <a:lnTo>
                    <a:pt x="1255" y="322"/>
                  </a:lnTo>
                  <a:lnTo>
                    <a:pt x="1248" y="299"/>
                  </a:lnTo>
                  <a:lnTo>
                    <a:pt x="1240" y="274"/>
                  </a:lnTo>
                  <a:lnTo>
                    <a:pt x="1230" y="250"/>
                  </a:lnTo>
                  <a:lnTo>
                    <a:pt x="1218" y="225"/>
                  </a:lnTo>
                  <a:lnTo>
                    <a:pt x="1205" y="201"/>
                  </a:lnTo>
                  <a:lnTo>
                    <a:pt x="1192" y="178"/>
                  </a:lnTo>
                  <a:lnTo>
                    <a:pt x="1166" y="136"/>
                  </a:lnTo>
                  <a:lnTo>
                    <a:pt x="1166" y="136"/>
                  </a:lnTo>
                  <a:lnTo>
                    <a:pt x="1153" y="116"/>
                  </a:lnTo>
                  <a:lnTo>
                    <a:pt x="1140" y="98"/>
                  </a:lnTo>
                  <a:lnTo>
                    <a:pt x="1125" y="81"/>
                  </a:lnTo>
                  <a:lnTo>
                    <a:pt x="1111" y="64"/>
                  </a:lnTo>
                  <a:lnTo>
                    <a:pt x="1095" y="47"/>
                  </a:lnTo>
                  <a:lnTo>
                    <a:pt x="1078" y="31"/>
                  </a:lnTo>
                  <a:lnTo>
                    <a:pt x="1061" y="17"/>
                  </a:lnTo>
                  <a:lnTo>
                    <a:pt x="1041" y="4"/>
                  </a:lnTo>
                  <a:lnTo>
                    <a:pt x="1041" y="4"/>
                  </a:lnTo>
                  <a:lnTo>
                    <a:pt x="1038" y="1"/>
                  </a:lnTo>
                  <a:lnTo>
                    <a:pt x="1034" y="0"/>
                  </a:lnTo>
                  <a:lnTo>
                    <a:pt x="1028" y="0"/>
                  </a:lnTo>
                  <a:lnTo>
                    <a:pt x="1024" y="1"/>
                  </a:lnTo>
                  <a:lnTo>
                    <a:pt x="1021" y="2"/>
                  </a:lnTo>
                  <a:lnTo>
                    <a:pt x="1018" y="5"/>
                  </a:lnTo>
                  <a:lnTo>
                    <a:pt x="1013" y="12"/>
                  </a:lnTo>
                  <a:lnTo>
                    <a:pt x="1009" y="19"/>
                  </a:lnTo>
                  <a:lnTo>
                    <a:pt x="1009" y="23"/>
                  </a:lnTo>
                  <a:lnTo>
                    <a:pt x="1009" y="27"/>
                  </a:lnTo>
                  <a:lnTo>
                    <a:pt x="1010" y="33"/>
                  </a:lnTo>
                  <a:lnTo>
                    <a:pt x="1011" y="36"/>
                  </a:lnTo>
                  <a:lnTo>
                    <a:pt x="1015" y="40"/>
                  </a:lnTo>
                  <a:lnTo>
                    <a:pt x="1019" y="43"/>
                  </a:lnTo>
                  <a:lnTo>
                    <a:pt x="1019" y="43"/>
                  </a:lnTo>
                  <a:lnTo>
                    <a:pt x="1039" y="57"/>
                  </a:lnTo>
                  <a:lnTo>
                    <a:pt x="1057" y="73"/>
                  </a:lnTo>
                  <a:lnTo>
                    <a:pt x="1074" y="90"/>
                  </a:lnTo>
                  <a:lnTo>
                    <a:pt x="1091" y="108"/>
                  </a:lnTo>
                  <a:lnTo>
                    <a:pt x="1106" y="128"/>
                  </a:lnTo>
                  <a:lnTo>
                    <a:pt x="1120" y="148"/>
                  </a:lnTo>
                  <a:lnTo>
                    <a:pt x="1132" y="169"/>
                  </a:lnTo>
                  <a:lnTo>
                    <a:pt x="1143" y="189"/>
                  </a:lnTo>
                  <a:lnTo>
                    <a:pt x="1143" y="189"/>
                  </a:lnTo>
                  <a:lnTo>
                    <a:pt x="1163" y="227"/>
                  </a:lnTo>
                  <a:lnTo>
                    <a:pt x="1183" y="265"/>
                  </a:lnTo>
                  <a:lnTo>
                    <a:pt x="1192" y="285"/>
                  </a:lnTo>
                  <a:lnTo>
                    <a:pt x="1201" y="305"/>
                  </a:lnTo>
                  <a:lnTo>
                    <a:pt x="1208" y="325"/>
                  </a:lnTo>
                  <a:lnTo>
                    <a:pt x="1213" y="345"/>
                  </a:lnTo>
                  <a:lnTo>
                    <a:pt x="1213" y="345"/>
                  </a:lnTo>
                  <a:lnTo>
                    <a:pt x="1218" y="365"/>
                  </a:lnTo>
                  <a:lnTo>
                    <a:pt x="1223" y="384"/>
                  </a:lnTo>
                  <a:lnTo>
                    <a:pt x="1238" y="424"/>
                  </a:lnTo>
                  <a:lnTo>
                    <a:pt x="1243" y="443"/>
                  </a:lnTo>
                  <a:lnTo>
                    <a:pt x="1249" y="463"/>
                  </a:lnTo>
                  <a:lnTo>
                    <a:pt x="1253" y="482"/>
                  </a:lnTo>
                  <a:lnTo>
                    <a:pt x="1255" y="503"/>
                  </a:lnTo>
                  <a:lnTo>
                    <a:pt x="1255" y="503"/>
                  </a:lnTo>
                  <a:lnTo>
                    <a:pt x="1256" y="520"/>
                  </a:lnTo>
                  <a:lnTo>
                    <a:pt x="1260" y="537"/>
                  </a:lnTo>
                  <a:lnTo>
                    <a:pt x="1266" y="575"/>
                  </a:lnTo>
                  <a:lnTo>
                    <a:pt x="1269" y="594"/>
                  </a:lnTo>
                  <a:lnTo>
                    <a:pt x="1272" y="612"/>
                  </a:lnTo>
                  <a:lnTo>
                    <a:pt x="1272" y="630"/>
                  </a:lnTo>
                  <a:lnTo>
                    <a:pt x="1270" y="647"/>
                  </a:lnTo>
                  <a:lnTo>
                    <a:pt x="1270" y="647"/>
                  </a:lnTo>
                  <a:lnTo>
                    <a:pt x="1234" y="650"/>
                  </a:lnTo>
                  <a:lnTo>
                    <a:pt x="1198" y="654"/>
                  </a:lnTo>
                  <a:lnTo>
                    <a:pt x="1162" y="658"/>
                  </a:lnTo>
                  <a:lnTo>
                    <a:pt x="1143" y="659"/>
                  </a:lnTo>
                  <a:lnTo>
                    <a:pt x="1126" y="660"/>
                  </a:lnTo>
                  <a:lnTo>
                    <a:pt x="1126" y="660"/>
                  </a:lnTo>
                  <a:lnTo>
                    <a:pt x="1078" y="660"/>
                  </a:lnTo>
                  <a:lnTo>
                    <a:pt x="1031" y="662"/>
                  </a:lnTo>
                  <a:lnTo>
                    <a:pt x="984" y="663"/>
                  </a:lnTo>
                  <a:lnTo>
                    <a:pt x="935" y="667"/>
                  </a:lnTo>
                  <a:lnTo>
                    <a:pt x="935" y="667"/>
                  </a:lnTo>
                  <a:lnTo>
                    <a:pt x="901" y="669"/>
                  </a:lnTo>
                  <a:lnTo>
                    <a:pt x="867" y="672"/>
                  </a:lnTo>
                  <a:lnTo>
                    <a:pt x="801" y="673"/>
                  </a:lnTo>
                  <a:lnTo>
                    <a:pt x="733" y="675"/>
                  </a:lnTo>
                  <a:lnTo>
                    <a:pt x="665" y="675"/>
                  </a:lnTo>
                  <a:lnTo>
                    <a:pt x="665" y="675"/>
                  </a:lnTo>
                  <a:lnTo>
                    <a:pt x="663" y="675"/>
                  </a:lnTo>
                  <a:lnTo>
                    <a:pt x="663" y="675"/>
                  </a:lnTo>
                  <a:lnTo>
                    <a:pt x="659" y="675"/>
                  </a:lnTo>
                  <a:lnTo>
                    <a:pt x="659" y="675"/>
                  </a:lnTo>
                  <a:lnTo>
                    <a:pt x="654" y="675"/>
                  </a:lnTo>
                  <a:lnTo>
                    <a:pt x="654" y="675"/>
                  </a:lnTo>
                  <a:lnTo>
                    <a:pt x="653" y="675"/>
                  </a:lnTo>
                  <a:lnTo>
                    <a:pt x="653" y="675"/>
                  </a:lnTo>
                  <a:lnTo>
                    <a:pt x="585" y="675"/>
                  </a:lnTo>
                  <a:lnTo>
                    <a:pt x="517" y="673"/>
                  </a:lnTo>
                  <a:lnTo>
                    <a:pt x="450" y="672"/>
                  </a:lnTo>
                  <a:lnTo>
                    <a:pt x="416" y="669"/>
                  </a:lnTo>
                  <a:lnTo>
                    <a:pt x="382" y="667"/>
                  </a:lnTo>
                  <a:lnTo>
                    <a:pt x="382" y="667"/>
                  </a:lnTo>
                  <a:lnTo>
                    <a:pt x="334" y="663"/>
                  </a:lnTo>
                  <a:lnTo>
                    <a:pt x="287" y="662"/>
                  </a:lnTo>
                  <a:lnTo>
                    <a:pt x="240" y="660"/>
                  </a:lnTo>
                  <a:lnTo>
                    <a:pt x="191" y="660"/>
                  </a:lnTo>
                  <a:lnTo>
                    <a:pt x="191" y="660"/>
                  </a:lnTo>
                  <a:lnTo>
                    <a:pt x="174" y="659"/>
                  </a:lnTo>
                  <a:lnTo>
                    <a:pt x="156" y="658"/>
                  </a:lnTo>
                  <a:lnTo>
                    <a:pt x="119" y="654"/>
                  </a:lnTo>
                  <a:lnTo>
                    <a:pt x="84" y="650"/>
                  </a:lnTo>
                  <a:lnTo>
                    <a:pt x="47" y="647"/>
                  </a:lnTo>
                  <a:lnTo>
                    <a:pt x="47" y="647"/>
                  </a:lnTo>
                  <a:lnTo>
                    <a:pt x="46" y="630"/>
                  </a:lnTo>
                  <a:lnTo>
                    <a:pt x="46" y="612"/>
                  </a:lnTo>
                  <a:lnTo>
                    <a:pt x="49" y="594"/>
                  </a:lnTo>
                  <a:lnTo>
                    <a:pt x="51" y="575"/>
                  </a:lnTo>
                  <a:lnTo>
                    <a:pt x="58" y="537"/>
                  </a:lnTo>
                  <a:lnTo>
                    <a:pt x="62" y="520"/>
                  </a:lnTo>
                  <a:lnTo>
                    <a:pt x="63" y="503"/>
                  </a:lnTo>
                  <a:lnTo>
                    <a:pt x="63" y="503"/>
                  </a:lnTo>
                  <a:lnTo>
                    <a:pt x="64" y="482"/>
                  </a:lnTo>
                  <a:lnTo>
                    <a:pt x="68" y="463"/>
                  </a:lnTo>
                  <a:lnTo>
                    <a:pt x="75" y="443"/>
                  </a:lnTo>
                  <a:lnTo>
                    <a:pt x="80" y="424"/>
                  </a:lnTo>
                  <a:lnTo>
                    <a:pt x="94" y="384"/>
                  </a:lnTo>
                  <a:lnTo>
                    <a:pt x="100" y="365"/>
                  </a:lnTo>
                  <a:lnTo>
                    <a:pt x="105" y="345"/>
                  </a:lnTo>
                  <a:lnTo>
                    <a:pt x="105" y="345"/>
                  </a:lnTo>
                  <a:lnTo>
                    <a:pt x="110" y="325"/>
                  </a:lnTo>
                  <a:lnTo>
                    <a:pt x="118" y="305"/>
                  </a:lnTo>
                  <a:lnTo>
                    <a:pt x="126" y="285"/>
                  </a:lnTo>
                  <a:lnTo>
                    <a:pt x="135" y="265"/>
                  </a:lnTo>
                  <a:lnTo>
                    <a:pt x="155" y="227"/>
                  </a:lnTo>
                  <a:lnTo>
                    <a:pt x="174" y="189"/>
                  </a:lnTo>
                  <a:lnTo>
                    <a:pt x="174" y="189"/>
                  </a:lnTo>
                  <a:lnTo>
                    <a:pt x="186" y="169"/>
                  </a:lnTo>
                  <a:lnTo>
                    <a:pt x="198" y="148"/>
                  </a:lnTo>
                  <a:lnTo>
                    <a:pt x="212" y="128"/>
                  </a:lnTo>
                  <a:lnTo>
                    <a:pt x="227" y="108"/>
                  </a:lnTo>
                  <a:lnTo>
                    <a:pt x="244" y="90"/>
                  </a:lnTo>
                  <a:lnTo>
                    <a:pt x="261" y="73"/>
                  </a:lnTo>
                  <a:lnTo>
                    <a:pt x="279" y="57"/>
                  </a:lnTo>
                  <a:lnTo>
                    <a:pt x="298" y="43"/>
                  </a:lnTo>
                  <a:lnTo>
                    <a:pt x="298" y="43"/>
                  </a:lnTo>
                  <a:lnTo>
                    <a:pt x="302" y="40"/>
                  </a:lnTo>
                  <a:lnTo>
                    <a:pt x="306" y="36"/>
                  </a:lnTo>
                  <a:lnTo>
                    <a:pt x="308" y="33"/>
                  </a:lnTo>
                  <a:lnTo>
                    <a:pt x="309" y="27"/>
                  </a:lnTo>
                  <a:lnTo>
                    <a:pt x="309" y="23"/>
                  </a:lnTo>
                  <a:lnTo>
                    <a:pt x="309" y="19"/>
                  </a:lnTo>
                  <a:lnTo>
                    <a:pt x="305" y="12"/>
                  </a:lnTo>
                  <a:lnTo>
                    <a:pt x="300" y="5"/>
                  </a:lnTo>
                  <a:lnTo>
                    <a:pt x="297" y="2"/>
                  </a:lnTo>
                  <a:lnTo>
                    <a:pt x="293" y="1"/>
                  </a:lnTo>
                  <a:lnTo>
                    <a:pt x="289" y="0"/>
                  </a:lnTo>
                  <a:lnTo>
                    <a:pt x="284" y="0"/>
                  </a:lnTo>
                  <a:lnTo>
                    <a:pt x="280" y="1"/>
                  </a:lnTo>
                  <a:lnTo>
                    <a:pt x="276" y="4"/>
                  </a:lnTo>
                  <a:lnTo>
                    <a:pt x="276" y="4"/>
                  </a:lnTo>
                  <a:lnTo>
                    <a:pt x="257" y="17"/>
                  </a:lnTo>
                  <a:lnTo>
                    <a:pt x="240" y="31"/>
                  </a:lnTo>
                  <a:lnTo>
                    <a:pt x="223" y="47"/>
                  </a:lnTo>
                  <a:lnTo>
                    <a:pt x="207" y="64"/>
                  </a:lnTo>
                  <a:lnTo>
                    <a:pt x="192" y="81"/>
                  </a:lnTo>
                  <a:lnTo>
                    <a:pt x="178" y="98"/>
                  </a:lnTo>
                  <a:lnTo>
                    <a:pt x="165" y="116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26" y="178"/>
                  </a:lnTo>
                  <a:lnTo>
                    <a:pt x="113" y="201"/>
                  </a:lnTo>
                  <a:lnTo>
                    <a:pt x="100" y="225"/>
                  </a:lnTo>
                  <a:lnTo>
                    <a:pt x="88" y="250"/>
                  </a:lnTo>
                  <a:lnTo>
                    <a:pt x="77" y="274"/>
                  </a:lnTo>
                  <a:lnTo>
                    <a:pt x="70" y="299"/>
                  </a:lnTo>
                  <a:lnTo>
                    <a:pt x="63" y="322"/>
                  </a:lnTo>
                  <a:lnTo>
                    <a:pt x="63" y="322"/>
                  </a:lnTo>
                  <a:lnTo>
                    <a:pt x="58" y="342"/>
                  </a:lnTo>
                  <a:lnTo>
                    <a:pt x="53" y="363"/>
                  </a:lnTo>
                  <a:lnTo>
                    <a:pt x="38" y="405"/>
                  </a:lnTo>
                  <a:lnTo>
                    <a:pt x="30" y="425"/>
                  </a:lnTo>
                  <a:lnTo>
                    <a:pt x="25" y="446"/>
                  </a:lnTo>
                  <a:lnTo>
                    <a:pt x="20" y="467"/>
                  </a:lnTo>
                  <a:lnTo>
                    <a:pt x="17" y="489"/>
                  </a:lnTo>
                  <a:lnTo>
                    <a:pt x="17" y="489"/>
                  </a:lnTo>
                  <a:lnTo>
                    <a:pt x="16" y="510"/>
                  </a:lnTo>
                  <a:lnTo>
                    <a:pt x="12" y="533"/>
                  </a:lnTo>
                  <a:lnTo>
                    <a:pt x="4" y="580"/>
                  </a:lnTo>
                  <a:lnTo>
                    <a:pt x="0" y="605"/>
                  </a:lnTo>
                  <a:lnTo>
                    <a:pt x="0" y="629"/>
                  </a:lnTo>
                  <a:lnTo>
                    <a:pt x="0" y="641"/>
                  </a:lnTo>
                  <a:lnTo>
                    <a:pt x="2" y="651"/>
                  </a:lnTo>
                  <a:lnTo>
                    <a:pt x="3" y="662"/>
                  </a:lnTo>
                  <a:lnTo>
                    <a:pt x="7" y="672"/>
                  </a:lnTo>
                  <a:lnTo>
                    <a:pt x="7" y="672"/>
                  </a:lnTo>
                  <a:lnTo>
                    <a:pt x="9" y="677"/>
                  </a:lnTo>
                  <a:lnTo>
                    <a:pt x="12" y="681"/>
                  </a:lnTo>
                  <a:lnTo>
                    <a:pt x="16" y="685"/>
                  </a:lnTo>
                  <a:lnTo>
                    <a:pt x="20" y="686"/>
                  </a:lnTo>
                  <a:lnTo>
                    <a:pt x="20" y="686"/>
                  </a:lnTo>
                  <a:lnTo>
                    <a:pt x="24" y="689"/>
                  </a:lnTo>
                  <a:lnTo>
                    <a:pt x="26" y="692"/>
                  </a:lnTo>
                  <a:lnTo>
                    <a:pt x="32" y="693"/>
                  </a:lnTo>
                  <a:lnTo>
                    <a:pt x="36" y="693"/>
                  </a:lnTo>
                  <a:lnTo>
                    <a:pt x="36" y="693"/>
                  </a:lnTo>
                  <a:lnTo>
                    <a:pt x="70" y="694"/>
                  </a:lnTo>
                  <a:lnTo>
                    <a:pt x="105" y="697"/>
                  </a:lnTo>
                  <a:lnTo>
                    <a:pt x="139" y="701"/>
                  </a:lnTo>
                  <a:lnTo>
                    <a:pt x="173" y="705"/>
                  </a:lnTo>
                  <a:lnTo>
                    <a:pt x="173" y="705"/>
                  </a:lnTo>
                  <a:lnTo>
                    <a:pt x="221" y="706"/>
                  </a:lnTo>
                  <a:lnTo>
                    <a:pt x="268" y="706"/>
                  </a:lnTo>
                  <a:lnTo>
                    <a:pt x="317" y="707"/>
                  </a:lnTo>
                  <a:lnTo>
                    <a:pt x="340" y="709"/>
                  </a:lnTo>
                  <a:lnTo>
                    <a:pt x="364" y="711"/>
                  </a:lnTo>
                  <a:lnTo>
                    <a:pt x="364" y="711"/>
                  </a:lnTo>
                  <a:lnTo>
                    <a:pt x="402" y="714"/>
                  </a:lnTo>
                  <a:lnTo>
                    <a:pt x="438" y="716"/>
                  </a:lnTo>
                  <a:lnTo>
                    <a:pt x="475" y="719"/>
                  </a:lnTo>
                  <a:lnTo>
                    <a:pt x="512" y="719"/>
                  </a:lnTo>
                  <a:lnTo>
                    <a:pt x="585" y="720"/>
                  </a:lnTo>
                  <a:lnTo>
                    <a:pt x="659" y="720"/>
                  </a:lnTo>
                  <a:lnTo>
                    <a:pt x="659" y="720"/>
                  </a:lnTo>
                  <a:lnTo>
                    <a:pt x="733" y="720"/>
                  </a:lnTo>
                  <a:lnTo>
                    <a:pt x="806" y="719"/>
                  </a:lnTo>
                  <a:lnTo>
                    <a:pt x="843" y="719"/>
                  </a:lnTo>
                  <a:lnTo>
                    <a:pt x="879" y="716"/>
                  </a:lnTo>
                  <a:lnTo>
                    <a:pt x="916" y="714"/>
                  </a:lnTo>
                  <a:lnTo>
                    <a:pt x="954" y="711"/>
                  </a:lnTo>
                  <a:lnTo>
                    <a:pt x="954" y="711"/>
                  </a:lnTo>
                  <a:lnTo>
                    <a:pt x="977" y="709"/>
                  </a:lnTo>
                  <a:lnTo>
                    <a:pt x="1001" y="707"/>
                  </a:lnTo>
                  <a:lnTo>
                    <a:pt x="1049" y="706"/>
                  </a:lnTo>
                  <a:lnTo>
                    <a:pt x="1098" y="706"/>
                  </a:lnTo>
                  <a:lnTo>
                    <a:pt x="1145" y="705"/>
                  </a:lnTo>
                  <a:lnTo>
                    <a:pt x="1145" y="705"/>
                  </a:lnTo>
                  <a:lnTo>
                    <a:pt x="1179" y="701"/>
                  </a:lnTo>
                  <a:lnTo>
                    <a:pt x="1213" y="697"/>
                  </a:lnTo>
                  <a:lnTo>
                    <a:pt x="1248" y="694"/>
                  </a:lnTo>
                  <a:lnTo>
                    <a:pt x="1282" y="693"/>
                  </a:lnTo>
                  <a:lnTo>
                    <a:pt x="1282" y="693"/>
                  </a:lnTo>
                  <a:lnTo>
                    <a:pt x="1286" y="693"/>
                  </a:lnTo>
                  <a:lnTo>
                    <a:pt x="1291" y="692"/>
                  </a:lnTo>
                  <a:lnTo>
                    <a:pt x="1294" y="689"/>
                  </a:lnTo>
                  <a:lnTo>
                    <a:pt x="1298" y="686"/>
                  </a:lnTo>
                  <a:lnTo>
                    <a:pt x="1298" y="686"/>
                  </a:lnTo>
                  <a:lnTo>
                    <a:pt x="1302" y="685"/>
                  </a:lnTo>
                  <a:lnTo>
                    <a:pt x="1306" y="681"/>
                  </a:lnTo>
                  <a:lnTo>
                    <a:pt x="1308" y="677"/>
                  </a:lnTo>
                  <a:lnTo>
                    <a:pt x="1311" y="672"/>
                  </a:lnTo>
                  <a:lnTo>
                    <a:pt x="1311" y="672"/>
                  </a:lnTo>
                  <a:lnTo>
                    <a:pt x="1315" y="662"/>
                  </a:lnTo>
                  <a:lnTo>
                    <a:pt x="1316" y="651"/>
                  </a:lnTo>
                  <a:lnTo>
                    <a:pt x="1317" y="641"/>
                  </a:lnTo>
                  <a:lnTo>
                    <a:pt x="1317" y="629"/>
                  </a:lnTo>
                  <a:lnTo>
                    <a:pt x="1317" y="605"/>
                  </a:lnTo>
                  <a:lnTo>
                    <a:pt x="1314" y="580"/>
                  </a:lnTo>
                  <a:lnTo>
                    <a:pt x="1306" y="533"/>
                  </a:lnTo>
                  <a:lnTo>
                    <a:pt x="1302" y="510"/>
                  </a:lnTo>
                  <a:lnTo>
                    <a:pt x="1300" y="489"/>
                  </a:lnTo>
                  <a:lnTo>
                    <a:pt x="1300" y="48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9" name="Freeform 923"/>
            <p:cNvSpPr>
              <a:spLocks noEditPoints="1"/>
            </p:cNvSpPr>
            <p:nvPr/>
          </p:nvSpPr>
          <p:spPr bwMode="auto">
            <a:xfrm>
              <a:off x="3565526" y="3633788"/>
              <a:ext cx="120650" cy="47625"/>
            </a:xfrm>
            <a:custGeom>
              <a:avLst/>
              <a:gdLst/>
              <a:ahLst/>
              <a:cxnLst>
                <a:cxn ang="0">
                  <a:pos x="300" y="30"/>
                </a:cxn>
                <a:cxn ang="0">
                  <a:pos x="298" y="21"/>
                </a:cxn>
                <a:cxn ang="0">
                  <a:pos x="294" y="14"/>
                </a:cxn>
                <a:cxn ang="0">
                  <a:pos x="280" y="8"/>
                </a:cxn>
                <a:cxn ang="0">
                  <a:pos x="274" y="8"/>
                </a:cxn>
                <a:cxn ang="0">
                  <a:pos x="214" y="3"/>
                </a:cxn>
                <a:cxn ang="0">
                  <a:pos x="94" y="0"/>
                </a:cxn>
                <a:cxn ang="0">
                  <a:pos x="34" y="0"/>
                </a:cxn>
                <a:cxn ang="0">
                  <a:pos x="27" y="1"/>
                </a:cxn>
                <a:cxn ang="0">
                  <a:pos x="18" y="1"/>
                </a:cxn>
                <a:cxn ang="0">
                  <a:pos x="9" y="5"/>
                </a:cxn>
                <a:cxn ang="0">
                  <a:pos x="2" y="12"/>
                </a:cxn>
                <a:cxn ang="0">
                  <a:pos x="0" y="22"/>
                </a:cxn>
                <a:cxn ang="0">
                  <a:pos x="1" y="41"/>
                </a:cxn>
                <a:cxn ang="0">
                  <a:pos x="7" y="76"/>
                </a:cxn>
                <a:cxn ang="0">
                  <a:pos x="14" y="92"/>
                </a:cxn>
                <a:cxn ang="0">
                  <a:pos x="18" y="95"/>
                </a:cxn>
                <a:cxn ang="0">
                  <a:pos x="28" y="103"/>
                </a:cxn>
                <a:cxn ang="0">
                  <a:pos x="48" y="109"/>
                </a:cxn>
                <a:cxn ang="0">
                  <a:pos x="95" y="112"/>
                </a:cxn>
                <a:cxn ang="0">
                  <a:pos x="121" y="114"/>
                </a:cxn>
                <a:cxn ang="0">
                  <a:pos x="201" y="119"/>
                </a:cxn>
                <a:cxn ang="0">
                  <a:pos x="242" y="116"/>
                </a:cxn>
                <a:cxn ang="0">
                  <a:pos x="280" y="109"/>
                </a:cxn>
                <a:cxn ang="0">
                  <a:pos x="285" y="107"/>
                </a:cxn>
                <a:cxn ang="0">
                  <a:pos x="294" y="101"/>
                </a:cxn>
                <a:cxn ang="0">
                  <a:pos x="300" y="86"/>
                </a:cxn>
                <a:cxn ang="0">
                  <a:pos x="303" y="63"/>
                </a:cxn>
                <a:cxn ang="0">
                  <a:pos x="300" y="30"/>
                </a:cxn>
                <a:cxn ang="0">
                  <a:pos x="121" y="68"/>
                </a:cxn>
                <a:cxn ang="0">
                  <a:pos x="87" y="64"/>
                </a:cxn>
                <a:cxn ang="0">
                  <a:pos x="53" y="60"/>
                </a:cxn>
                <a:cxn ang="0">
                  <a:pos x="49" y="56"/>
                </a:cxn>
                <a:cxn ang="0">
                  <a:pos x="47" y="46"/>
                </a:cxn>
                <a:cxn ang="0">
                  <a:pos x="205" y="48"/>
                </a:cxn>
                <a:cxn ang="0">
                  <a:pos x="257" y="52"/>
                </a:cxn>
                <a:cxn ang="0">
                  <a:pos x="257" y="67"/>
                </a:cxn>
                <a:cxn ang="0">
                  <a:pos x="223" y="69"/>
                </a:cxn>
                <a:cxn ang="0">
                  <a:pos x="155" y="71"/>
                </a:cxn>
                <a:cxn ang="0">
                  <a:pos x="121" y="68"/>
                </a:cxn>
              </a:cxnLst>
              <a:rect l="0" t="0" r="r" b="b"/>
              <a:pathLst>
                <a:path w="303" h="119">
                  <a:moveTo>
                    <a:pt x="300" y="30"/>
                  </a:moveTo>
                  <a:lnTo>
                    <a:pt x="300" y="30"/>
                  </a:lnTo>
                  <a:lnTo>
                    <a:pt x="300" y="25"/>
                  </a:lnTo>
                  <a:lnTo>
                    <a:pt x="298" y="21"/>
                  </a:lnTo>
                  <a:lnTo>
                    <a:pt x="297" y="18"/>
                  </a:lnTo>
                  <a:lnTo>
                    <a:pt x="294" y="14"/>
                  </a:lnTo>
                  <a:lnTo>
                    <a:pt x="287" y="10"/>
                  </a:lnTo>
                  <a:lnTo>
                    <a:pt x="280" y="8"/>
                  </a:lnTo>
                  <a:lnTo>
                    <a:pt x="280" y="8"/>
                  </a:lnTo>
                  <a:lnTo>
                    <a:pt x="274" y="8"/>
                  </a:lnTo>
                  <a:lnTo>
                    <a:pt x="274" y="8"/>
                  </a:lnTo>
                  <a:lnTo>
                    <a:pt x="214" y="3"/>
                  </a:lnTo>
                  <a:lnTo>
                    <a:pt x="154" y="1"/>
                  </a:lnTo>
                  <a:lnTo>
                    <a:pt x="9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3" y="3"/>
                  </a:lnTo>
                  <a:lnTo>
                    <a:pt x="9" y="5"/>
                  </a:lnTo>
                  <a:lnTo>
                    <a:pt x="5" y="8"/>
                  </a:lnTo>
                  <a:lnTo>
                    <a:pt x="2" y="12"/>
                  </a:lnTo>
                  <a:lnTo>
                    <a:pt x="1" y="1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41"/>
                  </a:lnTo>
                  <a:lnTo>
                    <a:pt x="2" y="58"/>
                  </a:lnTo>
                  <a:lnTo>
                    <a:pt x="7" y="76"/>
                  </a:lnTo>
                  <a:lnTo>
                    <a:pt x="10" y="84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18" y="95"/>
                  </a:lnTo>
                  <a:lnTo>
                    <a:pt x="23" y="99"/>
                  </a:lnTo>
                  <a:lnTo>
                    <a:pt x="28" y="103"/>
                  </a:lnTo>
                  <a:lnTo>
                    <a:pt x="34" y="106"/>
                  </a:lnTo>
                  <a:lnTo>
                    <a:pt x="48" y="109"/>
                  </a:lnTo>
                  <a:lnTo>
                    <a:pt x="64" y="111"/>
                  </a:lnTo>
                  <a:lnTo>
                    <a:pt x="95" y="112"/>
                  </a:lnTo>
                  <a:lnTo>
                    <a:pt x="121" y="114"/>
                  </a:lnTo>
                  <a:lnTo>
                    <a:pt x="121" y="114"/>
                  </a:lnTo>
                  <a:lnTo>
                    <a:pt x="161" y="116"/>
                  </a:lnTo>
                  <a:lnTo>
                    <a:pt x="201" y="119"/>
                  </a:lnTo>
                  <a:lnTo>
                    <a:pt x="221" y="118"/>
                  </a:lnTo>
                  <a:lnTo>
                    <a:pt x="242" y="116"/>
                  </a:lnTo>
                  <a:lnTo>
                    <a:pt x="261" y="114"/>
                  </a:lnTo>
                  <a:lnTo>
                    <a:pt x="280" y="109"/>
                  </a:lnTo>
                  <a:lnTo>
                    <a:pt x="280" y="109"/>
                  </a:lnTo>
                  <a:lnTo>
                    <a:pt x="285" y="107"/>
                  </a:lnTo>
                  <a:lnTo>
                    <a:pt x="290" y="105"/>
                  </a:lnTo>
                  <a:lnTo>
                    <a:pt x="294" y="101"/>
                  </a:lnTo>
                  <a:lnTo>
                    <a:pt x="297" y="97"/>
                  </a:lnTo>
                  <a:lnTo>
                    <a:pt x="300" y="86"/>
                  </a:lnTo>
                  <a:lnTo>
                    <a:pt x="302" y="75"/>
                  </a:lnTo>
                  <a:lnTo>
                    <a:pt x="303" y="63"/>
                  </a:lnTo>
                  <a:lnTo>
                    <a:pt x="302" y="51"/>
                  </a:lnTo>
                  <a:lnTo>
                    <a:pt x="300" y="30"/>
                  </a:lnTo>
                  <a:lnTo>
                    <a:pt x="300" y="30"/>
                  </a:lnTo>
                  <a:close/>
                  <a:moveTo>
                    <a:pt x="121" y="68"/>
                  </a:moveTo>
                  <a:lnTo>
                    <a:pt x="121" y="68"/>
                  </a:lnTo>
                  <a:lnTo>
                    <a:pt x="87" y="64"/>
                  </a:lnTo>
                  <a:lnTo>
                    <a:pt x="53" y="60"/>
                  </a:lnTo>
                  <a:lnTo>
                    <a:pt x="53" y="60"/>
                  </a:lnTo>
                  <a:lnTo>
                    <a:pt x="51" y="59"/>
                  </a:lnTo>
                  <a:lnTo>
                    <a:pt x="49" y="5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153" y="47"/>
                  </a:lnTo>
                  <a:lnTo>
                    <a:pt x="205" y="48"/>
                  </a:lnTo>
                  <a:lnTo>
                    <a:pt x="257" y="52"/>
                  </a:lnTo>
                  <a:lnTo>
                    <a:pt x="257" y="52"/>
                  </a:lnTo>
                  <a:lnTo>
                    <a:pt x="257" y="59"/>
                  </a:lnTo>
                  <a:lnTo>
                    <a:pt x="257" y="67"/>
                  </a:lnTo>
                  <a:lnTo>
                    <a:pt x="257" y="67"/>
                  </a:lnTo>
                  <a:lnTo>
                    <a:pt x="223" y="69"/>
                  </a:lnTo>
                  <a:lnTo>
                    <a:pt x="189" y="71"/>
                  </a:lnTo>
                  <a:lnTo>
                    <a:pt x="155" y="71"/>
                  </a:lnTo>
                  <a:lnTo>
                    <a:pt x="121" y="68"/>
                  </a:lnTo>
                  <a:lnTo>
                    <a:pt x="121" y="6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80" name="左右箭头 131"/>
          <p:cNvSpPr/>
          <p:nvPr/>
        </p:nvSpPr>
        <p:spPr bwMode="auto">
          <a:xfrm>
            <a:off x="5614794" y="3234164"/>
            <a:ext cx="792088" cy="364217"/>
          </a:xfrm>
          <a:prstGeom prst="leftRightArrow">
            <a:avLst/>
          </a:prstGeom>
          <a:noFill/>
          <a:ln w="317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anose="020B0502020104020203" charset="0"/>
              <a:ea typeface="ヒラギノ角ゴ ProN W3" panose="020B0300000000000000" charset="-128"/>
              <a:cs typeface="ヒラギノ角ゴ ProN W3" panose="020B0300000000000000" charset="-128"/>
              <a:sym typeface="Gill Sans" panose="020B0502020104020203" charset="0"/>
            </a:endParaRPr>
          </a:p>
        </p:txBody>
      </p:sp>
      <p:sp>
        <p:nvSpPr>
          <p:cNvPr id="81" name="左右箭头 131"/>
          <p:cNvSpPr/>
          <p:nvPr/>
        </p:nvSpPr>
        <p:spPr bwMode="auto">
          <a:xfrm>
            <a:off x="2702742" y="3217189"/>
            <a:ext cx="792088" cy="364217"/>
          </a:xfrm>
          <a:prstGeom prst="leftRightArrow">
            <a:avLst/>
          </a:prstGeom>
          <a:noFill/>
          <a:ln w="317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anose="020B0502020104020203" charset="0"/>
              <a:ea typeface="ヒラギノ角ゴ ProN W3" panose="020B0300000000000000" charset="-128"/>
              <a:cs typeface="ヒラギノ角ゴ ProN W3" panose="020B0300000000000000" charset="-128"/>
              <a:sym typeface="Gill Sans" panose="020B0502020104020203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39819" y="260747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抽象</a:t>
            </a:r>
            <a:endParaRPr lang="zh-CN" altLang="en-US" sz="2400" dirty="0"/>
          </a:p>
        </p:txBody>
      </p:sp>
      <p:sp>
        <p:nvSpPr>
          <p:cNvPr id="82" name="矩形 81"/>
          <p:cNvSpPr/>
          <p:nvPr/>
        </p:nvSpPr>
        <p:spPr>
          <a:xfrm>
            <a:off x="5468956" y="261006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自动化</a:t>
            </a:r>
            <a:endParaRPr lang="zh-CN" altLang="en-US" sz="2400" dirty="0"/>
          </a:p>
        </p:txBody>
      </p:sp>
      <p:sp>
        <p:nvSpPr>
          <p:cNvPr id="83" name="矩形 82"/>
          <p:cNvSpPr/>
          <p:nvPr/>
        </p:nvSpPr>
        <p:spPr>
          <a:xfrm>
            <a:off x="2225106" y="378938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6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设计和构造</a:t>
            </a:r>
            <a:endParaRPr lang="zh-CN" altLang="en-US" sz="2400" dirty="0">
              <a:solidFill>
                <a:srgbClr val="FF6900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638383" y="377525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6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编程</a:t>
            </a:r>
            <a:endParaRPr lang="zh-CN" altLang="en-US" sz="2400" dirty="0">
              <a:solidFill>
                <a:srgbClr val="FF69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2ACE081-11DD-45DD-A078-CE04EA317B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71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82522" y="1347614"/>
            <a:ext cx="7795150" cy="2658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算法完成特定计算的一组有限指令序列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控制结构：顺序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结构、分支结构和循环结构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计算思维：抽象和自动化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编程是将计算思维变成现实的手段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36249"/>
            <a:ext cx="799956" cy="799956"/>
          </a:xfrm>
          <a:prstGeom prst="rect">
            <a:avLst/>
          </a:prstGeom>
        </p:spPr>
      </p:pic>
      <p:sp>
        <p:nvSpPr>
          <p:cNvPr id="2" name="Rectangle 12"/>
          <p:cNvSpPr/>
          <p:nvPr/>
        </p:nvSpPr>
        <p:spPr bwMode="auto">
          <a:xfrm>
            <a:off x="1115616" y="555526"/>
            <a:ext cx="5544616" cy="72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单元小结：算法与计算思维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C6F4B94-03CB-4E69-B69B-EAB3F1A83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72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/>
          <p:nvPr/>
        </p:nvSpPr>
        <p:spPr bwMode="auto">
          <a:xfrm>
            <a:off x="0" y="1702692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lvl="0">
              <a:lnSpc>
                <a:spcPct val="150000"/>
              </a:lnSpc>
              <a:defRPr/>
            </a:pP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1.6 Python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程序认知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635896" y="3446448"/>
            <a:ext cx="2016224" cy="95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Gill Sans" panose="020B0502020104020203" charset="0"/>
            </a:endParaRPr>
          </a:p>
          <a:p>
            <a:pPr marL="0" marR="0" lvl="0" indent="0" algn="ctr" defTabSz="914400" rtl="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FFA963F-39D6-4BBE-B53E-05667206D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2371312-52C9-493D-9DB2-AEB8D654C806}" type="slidenum">
              <a:rPr lang="zh-CN" altLang="en-US" smtClean="0"/>
              <a:t>73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微实例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1: 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圆面积的计算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根据半径</a:t>
            </a: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r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计算圆面积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68344" y="4301959"/>
            <a:ext cx="1296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交互式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39752" y="2146919"/>
            <a:ext cx="4176464" cy="2385873"/>
          </a:xfrm>
          <a:prstGeom prst="rect">
            <a:avLst/>
          </a:prstGeom>
          <a:solidFill>
            <a:schemeClr val="bg1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80D17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&gt;&gt;&gt;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 r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 =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25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</a:b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80D17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&gt;&gt;&gt;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 area = 3.1415 * r * r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</a:b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80D17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&gt;&gt;&gt;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print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area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)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Gill Sans" panose="020B0502020104020203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1FF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1963.4375000000002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</a:b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80D17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&gt;&gt;&gt;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print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{:.2f}"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.format(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area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))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Gill Sans" panose="020B0502020104020203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1FF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1963.44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DE07EC-1136-4563-8936-F968B766F2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74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微实例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1: 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圆面积的计算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根据半径</a:t>
            </a: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r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计算圆面积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08104" y="2543419"/>
            <a:ext cx="3096344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输出结果如下：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1963.4375000000002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1963.44</a:t>
            </a:r>
          </a:p>
        </p:txBody>
      </p:sp>
      <p:sp>
        <p:nvSpPr>
          <p:cNvPr id="7" name="矩形 6"/>
          <p:cNvSpPr/>
          <p:nvPr/>
        </p:nvSpPr>
        <p:spPr>
          <a:xfrm>
            <a:off x="2546593" y="4348125"/>
            <a:ext cx="4050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保存为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CalCircleArea.py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文件并运行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611560" y="2139702"/>
            <a:ext cx="4176464" cy="1852188"/>
          </a:xfrm>
          <a:prstGeom prst="rect">
            <a:avLst/>
          </a:prstGeom>
          <a:solidFill>
            <a:schemeClr val="bg1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r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 =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25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</a:b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area = 3.1415 * r * r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print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area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)</a:t>
            </a:r>
            <a:b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</a:b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0009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print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"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 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DB41D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{:.2f}"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.format(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area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))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68344" y="4301959"/>
            <a:ext cx="1296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文件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AEAA05A-8970-4591-9F18-FCAAF42B12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75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微实例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2: 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简单的人名对话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对用户输入的人名进行回应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68344" y="4301959"/>
            <a:ext cx="1296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交互式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99592" y="1938340"/>
            <a:ext cx="4176464" cy="2385873"/>
          </a:xfrm>
          <a:prstGeom prst="rect">
            <a:avLst/>
          </a:prstGeom>
          <a:solidFill>
            <a:schemeClr val="bg1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80D17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&gt;&gt;&gt;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name =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80D17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 </a:t>
            </a:r>
            <a:r>
              <a:rPr lang="en-US" altLang="zh-CN" sz="1800" b="1" dirty="0">
                <a:solidFill>
                  <a:srgbClr val="900090"/>
                </a:solidFill>
                <a:latin typeface="Consolas" panose="020B0609020204030204" pitchFamily="49" charset="0"/>
              </a:rPr>
              <a:t>input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80D17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"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输入姓名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:"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80D17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800" b="1" dirty="0">
                <a:solidFill>
                  <a:srgbClr val="0021FF"/>
                </a:solidFill>
                <a:latin typeface="Consolas" panose="020B0609020204030204" pitchFamily="49" charset="0"/>
              </a:rPr>
              <a:t>输入姓名</a:t>
            </a:r>
            <a:r>
              <a:rPr lang="en-US" altLang="zh-CN" sz="1800" b="1" dirty="0">
                <a:solidFill>
                  <a:srgbClr val="0021FF"/>
                </a:solidFill>
                <a:latin typeface="Consolas" panose="020B0609020204030204" pitchFamily="49" charset="0"/>
              </a:rPr>
              <a:t>:</a:t>
            </a:r>
            <a:r>
              <a:rPr lang="zh-CN" altLang="en-US" sz="1800" b="1" dirty="0">
                <a:solidFill>
                  <a:srgbClr val="0021FF"/>
                </a:solidFill>
                <a:latin typeface="Consolas" panose="020B0609020204030204" pitchFamily="49" charset="0"/>
              </a:rPr>
              <a:t>郭靖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80D17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&gt;&gt;&gt; </a:t>
            </a:r>
            <a:r>
              <a:rPr lang="en-US" altLang="zh-CN" sz="1800" b="1" dirty="0">
                <a:solidFill>
                  <a:srgbClr val="900090"/>
                </a:solidFill>
                <a:latin typeface="Consolas" panose="020B0609020204030204" pitchFamily="49" charset="0"/>
              </a:rPr>
              <a:t>print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"{}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同学，学好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python,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前途无量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!"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.format(name))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800" b="1" dirty="0">
                <a:solidFill>
                  <a:srgbClr val="0021FF"/>
                </a:solidFill>
                <a:latin typeface="Consolas" panose="020B0609020204030204" pitchFamily="49" charset="0"/>
              </a:rPr>
              <a:t>郭靖同学，学好 </a:t>
            </a:r>
            <a:r>
              <a:rPr lang="en-US" altLang="zh-CN" sz="1800" b="1" dirty="0">
                <a:solidFill>
                  <a:srgbClr val="0021FF"/>
                </a:solidFill>
                <a:latin typeface="Consolas" panose="020B0609020204030204" pitchFamily="49" charset="0"/>
              </a:rPr>
              <a:t>python,</a:t>
            </a:r>
            <a:r>
              <a:rPr lang="zh-CN" altLang="en-US" sz="1800" b="1" dirty="0">
                <a:solidFill>
                  <a:srgbClr val="0021FF"/>
                </a:solidFill>
                <a:latin typeface="Consolas" panose="020B0609020204030204" pitchFamily="49" charset="0"/>
              </a:rPr>
              <a:t>前途无量</a:t>
            </a:r>
            <a:r>
              <a:rPr lang="en-US" altLang="zh-CN" sz="1800" b="1" dirty="0">
                <a:solidFill>
                  <a:srgbClr val="0021FF"/>
                </a:solidFill>
                <a:latin typeface="Consolas" panose="020B0609020204030204" pitchFamily="49" charset="0"/>
              </a:rPr>
              <a:t>!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80D17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&gt;&gt;&gt; </a:t>
            </a:r>
            <a:r>
              <a:rPr lang="en-US" altLang="zh-CN" sz="1800" b="1" dirty="0">
                <a:solidFill>
                  <a:srgbClr val="900090"/>
                </a:solidFill>
                <a:latin typeface="Consolas" panose="020B0609020204030204" pitchFamily="49" charset="0"/>
              </a:rPr>
              <a:t>print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"{}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大侠，学好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Python,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大展拳脚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!"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.format(name[0]))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800" b="1" dirty="0">
                <a:solidFill>
                  <a:srgbClr val="0021FF"/>
                </a:solidFill>
                <a:latin typeface="Consolas" panose="020B0609020204030204" pitchFamily="49" charset="0"/>
              </a:rPr>
              <a:t>郭大侠，学好 </a:t>
            </a:r>
            <a:r>
              <a:rPr lang="en-US" altLang="zh-CN" sz="1800" b="1" dirty="0">
                <a:solidFill>
                  <a:srgbClr val="0021FF"/>
                </a:solidFill>
                <a:latin typeface="Consolas" panose="020B0609020204030204" pitchFamily="49" charset="0"/>
              </a:rPr>
              <a:t>Python,</a:t>
            </a:r>
            <a:r>
              <a:rPr lang="zh-CN" altLang="en-US" sz="1800" b="1" dirty="0">
                <a:solidFill>
                  <a:srgbClr val="0021FF"/>
                </a:solidFill>
                <a:latin typeface="Consolas" panose="020B0609020204030204" pitchFamily="49" charset="0"/>
              </a:rPr>
              <a:t>大展拳脚</a:t>
            </a:r>
            <a:r>
              <a:rPr lang="en-US" altLang="zh-CN" sz="1800" b="1" dirty="0">
                <a:solidFill>
                  <a:srgbClr val="0021FF"/>
                </a:solidFill>
                <a:latin typeface="Consolas" panose="020B0609020204030204" pitchFamily="49" charset="0"/>
              </a:rPr>
              <a:t>!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80D17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&gt;&gt;&gt; </a:t>
            </a:r>
            <a:r>
              <a:rPr lang="en-US" altLang="zh-CN" sz="1800" b="1" dirty="0">
                <a:solidFill>
                  <a:srgbClr val="900090"/>
                </a:solidFill>
                <a:latin typeface="Consolas" panose="020B0609020204030204" pitchFamily="49" charset="0"/>
              </a:rPr>
              <a:t>print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"{}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哥哥，学好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Python,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人见人爱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!"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.format(name[1:]))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800" b="1" dirty="0">
                <a:solidFill>
                  <a:srgbClr val="0021FF"/>
                </a:solidFill>
                <a:latin typeface="Consolas" panose="020B0609020204030204" pitchFamily="49" charset="0"/>
              </a:rPr>
              <a:t>靖哥哥，学好 </a:t>
            </a:r>
            <a:r>
              <a:rPr lang="en-US" altLang="zh-CN" sz="1800" b="1" dirty="0">
                <a:solidFill>
                  <a:srgbClr val="0021FF"/>
                </a:solidFill>
                <a:latin typeface="Consolas" panose="020B0609020204030204" pitchFamily="49" charset="0"/>
              </a:rPr>
              <a:t>Python,</a:t>
            </a:r>
            <a:r>
              <a:rPr lang="zh-CN" altLang="en-US" sz="1800" b="1" dirty="0">
                <a:solidFill>
                  <a:srgbClr val="0021FF"/>
                </a:solidFill>
                <a:latin typeface="Consolas" panose="020B0609020204030204" pitchFamily="49" charset="0"/>
              </a:rPr>
              <a:t>人见人爱</a:t>
            </a:r>
            <a:r>
              <a:rPr lang="en-US" altLang="zh-CN" sz="1800" b="1" dirty="0">
                <a:solidFill>
                  <a:srgbClr val="0021FF"/>
                </a:solidFill>
                <a:latin typeface="Consolas" panose="020B0609020204030204" pitchFamily="49" charset="0"/>
              </a:rPr>
              <a:t>!</a:t>
            </a:r>
            <a:endParaRPr lang="zh-CN" altLang="zh-CN" sz="1800" b="1" dirty="0">
              <a:solidFill>
                <a:srgbClr val="0021FF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3A8EFBC-6E34-46BD-88E8-C30BF273F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76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微实例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2: 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简单的人名对话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对用户输入的人名进行回应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144980" y="1149463"/>
            <a:ext cx="7272808" cy="2385873"/>
          </a:xfrm>
          <a:prstGeom prst="rect">
            <a:avLst/>
          </a:prstGeom>
          <a:noFill/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name =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780D17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 </a:t>
            </a:r>
            <a:r>
              <a:rPr lang="en-US" altLang="zh-CN" sz="1600" b="1" dirty="0">
                <a:solidFill>
                  <a:srgbClr val="900090"/>
                </a:solidFill>
                <a:latin typeface="Consolas" panose="020B0609020204030204" pitchFamily="49" charset="0"/>
              </a:rPr>
              <a:t>input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780D17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"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输入姓名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:"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780D17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rgbClr val="900090"/>
                </a:solidFill>
                <a:latin typeface="Consolas" panose="020B0609020204030204" pitchFamily="49" charset="0"/>
              </a:rPr>
              <a:t>print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"{}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同学，学好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python,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前途无量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!"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.format(name))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rgbClr val="900090"/>
                </a:solidFill>
                <a:latin typeface="Consolas" panose="020B0609020204030204" pitchFamily="49" charset="0"/>
              </a:rPr>
              <a:t>print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"{}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大侠，学好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Python,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大展拳脚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!"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.format(name[0]))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rgbClr val="900090"/>
                </a:solidFill>
                <a:latin typeface="Consolas" panose="020B0609020204030204" pitchFamily="49" charset="0"/>
              </a:rPr>
              <a:t>print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"{}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哥哥，学好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Python,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人见人爱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!"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.format(name[1:]))</a:t>
            </a:r>
          </a:p>
        </p:txBody>
      </p:sp>
      <p:sp>
        <p:nvSpPr>
          <p:cNvPr id="9" name="矩形 8"/>
          <p:cNvSpPr/>
          <p:nvPr/>
        </p:nvSpPr>
        <p:spPr>
          <a:xfrm>
            <a:off x="899592" y="3049569"/>
            <a:ext cx="4050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保存为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EchoName.py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文件并运行</a:t>
            </a:r>
          </a:p>
        </p:txBody>
      </p:sp>
      <p:sp>
        <p:nvSpPr>
          <p:cNvPr id="11" name="矩形 10"/>
          <p:cNvSpPr/>
          <p:nvPr/>
        </p:nvSpPr>
        <p:spPr>
          <a:xfrm>
            <a:off x="7668344" y="4301959"/>
            <a:ext cx="1296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文件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44980" y="3470321"/>
            <a:ext cx="4666024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输出结果如下：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0021FF"/>
                </a:solidFill>
                <a:latin typeface="Consolas" panose="020B0609020204030204" pitchFamily="49" charset="0"/>
              </a:rPr>
              <a:t>输入姓名</a:t>
            </a:r>
            <a:r>
              <a:rPr lang="en-US" altLang="zh-CN" sz="1600" b="1" dirty="0">
                <a:solidFill>
                  <a:srgbClr val="0021FF"/>
                </a:solidFill>
                <a:latin typeface="Consolas" panose="020B0609020204030204" pitchFamily="49" charset="0"/>
              </a:rPr>
              <a:t>: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郭靖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0021FF"/>
                </a:solidFill>
                <a:latin typeface="Consolas" panose="020B0609020204030204" pitchFamily="49" charset="0"/>
              </a:rPr>
              <a:t>郭靖同学，学好 </a:t>
            </a:r>
            <a:r>
              <a:rPr lang="en-US" altLang="zh-CN" sz="1600" b="1" dirty="0">
                <a:solidFill>
                  <a:srgbClr val="0021FF"/>
                </a:solidFill>
                <a:latin typeface="Consolas" panose="020B0609020204030204" pitchFamily="49" charset="0"/>
              </a:rPr>
              <a:t>python,</a:t>
            </a:r>
            <a:r>
              <a:rPr lang="zh-CN" altLang="en-US" sz="1600" b="1" dirty="0">
                <a:solidFill>
                  <a:srgbClr val="0021FF"/>
                </a:solidFill>
                <a:latin typeface="Consolas" panose="020B0609020204030204" pitchFamily="49" charset="0"/>
              </a:rPr>
              <a:t>前途无量</a:t>
            </a:r>
            <a:r>
              <a:rPr lang="en-US" altLang="zh-CN" sz="1600" b="1" dirty="0">
                <a:solidFill>
                  <a:srgbClr val="0021FF"/>
                </a:solidFill>
                <a:latin typeface="Consolas" panose="020B0609020204030204" pitchFamily="49" charset="0"/>
              </a:rPr>
              <a:t>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0021FF"/>
                </a:solidFill>
                <a:latin typeface="Consolas" panose="020B0609020204030204" pitchFamily="49" charset="0"/>
              </a:rPr>
              <a:t>郭大侠，学好 </a:t>
            </a:r>
            <a:r>
              <a:rPr lang="en-US" altLang="zh-CN" sz="1600" b="1" dirty="0">
                <a:solidFill>
                  <a:srgbClr val="0021FF"/>
                </a:solidFill>
                <a:latin typeface="Consolas" panose="020B0609020204030204" pitchFamily="49" charset="0"/>
              </a:rPr>
              <a:t>Python,</a:t>
            </a:r>
            <a:r>
              <a:rPr lang="zh-CN" altLang="en-US" sz="1600" b="1" dirty="0">
                <a:solidFill>
                  <a:srgbClr val="0021FF"/>
                </a:solidFill>
                <a:latin typeface="Consolas" panose="020B0609020204030204" pitchFamily="49" charset="0"/>
              </a:rPr>
              <a:t>大展拳脚</a:t>
            </a:r>
            <a:r>
              <a:rPr lang="en-US" altLang="zh-CN" sz="1600" b="1" dirty="0">
                <a:solidFill>
                  <a:srgbClr val="0021FF"/>
                </a:solidFill>
                <a:latin typeface="Consolas" panose="020B0609020204030204" pitchFamily="49" charset="0"/>
              </a:rPr>
              <a:t>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0021FF"/>
                </a:solidFill>
                <a:latin typeface="Consolas" panose="020B0609020204030204" pitchFamily="49" charset="0"/>
              </a:rPr>
              <a:t>靖哥哥，学好 </a:t>
            </a:r>
            <a:r>
              <a:rPr lang="en-US" altLang="zh-CN" sz="1600" b="1" dirty="0">
                <a:solidFill>
                  <a:srgbClr val="0021FF"/>
                </a:solidFill>
                <a:latin typeface="Consolas" panose="020B0609020204030204" pitchFamily="49" charset="0"/>
              </a:rPr>
              <a:t>Python,</a:t>
            </a:r>
            <a:r>
              <a:rPr lang="zh-CN" altLang="en-US" sz="1600" b="1" dirty="0">
                <a:solidFill>
                  <a:srgbClr val="0021FF"/>
                </a:solidFill>
                <a:latin typeface="Consolas" panose="020B0609020204030204" pitchFamily="49" charset="0"/>
              </a:rPr>
              <a:t>人见人爱</a:t>
            </a:r>
            <a:r>
              <a:rPr lang="en-US" altLang="zh-CN" sz="1600" b="1" dirty="0">
                <a:solidFill>
                  <a:srgbClr val="0021FF"/>
                </a:solidFill>
                <a:latin typeface="Consolas" panose="020B0609020204030204" pitchFamily="49" charset="0"/>
              </a:rPr>
              <a:t>!</a:t>
            </a:r>
            <a:endParaRPr lang="zh-CN" altLang="en-US" sz="1600" b="1" dirty="0">
              <a:solidFill>
                <a:srgbClr val="0021FF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0C6D70E-8D4B-4217-990B-8C2FC6358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77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微实例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3: 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斐波那契数列的计算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输出不大于</a:t>
            </a: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1000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的斐波那契序列元素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68344" y="4301959"/>
            <a:ext cx="1296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交互式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99592" y="1938340"/>
            <a:ext cx="4176464" cy="2385873"/>
          </a:xfrm>
          <a:prstGeom prst="rect">
            <a:avLst/>
          </a:prstGeom>
          <a:solidFill>
            <a:schemeClr val="bg1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80D17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&gt;&gt;&gt;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a,b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 = 1,1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80D17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&gt;&gt;&gt;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69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while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 a &lt; 1000: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     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print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(a, end=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','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        a, b = b, a + b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sym typeface="Gill Sans" panose="020B0502020104020203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b="1" dirty="0">
                <a:solidFill>
                  <a:srgbClr val="0021FF"/>
                </a:solidFill>
                <a:latin typeface="Consolas" panose="020B0609020204030204" pitchFamily="49" charset="0"/>
              </a:rPr>
              <a:t>    1,1,2,3,5,8,13,21,34,55,89,144,233,377,610,987,</a:t>
            </a:r>
            <a:endParaRPr lang="zh-CN" altLang="zh-CN" sz="1800" b="1" dirty="0">
              <a:solidFill>
                <a:srgbClr val="0021FF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806A5B-E947-490A-950D-08F2F4296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78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微实例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3: 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斐波那契数列的计算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输出不大于</a:t>
            </a: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1000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的斐波那契序列元素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331640" y="1832952"/>
            <a:ext cx="4176464" cy="2385873"/>
          </a:xfrm>
          <a:prstGeom prst="rect">
            <a:avLst/>
          </a:prstGeom>
          <a:solidFill>
            <a:schemeClr val="bg1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a,b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 = 1,1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69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while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 a &lt; 1000: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 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print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(a, end=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','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    a, b = b, a + b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anose="020B0609020204030204" pitchFamily="49" charset="0"/>
              <a:sym typeface="Gill Sans" panose="020B0502020104020203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46593" y="4348125"/>
            <a:ext cx="4050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保存为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CalFibonacci.py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文件并运行</a:t>
            </a:r>
          </a:p>
        </p:txBody>
      </p:sp>
      <p:sp>
        <p:nvSpPr>
          <p:cNvPr id="11" name="矩形 10"/>
          <p:cNvSpPr/>
          <p:nvPr/>
        </p:nvSpPr>
        <p:spPr>
          <a:xfrm>
            <a:off x="7668344" y="4301959"/>
            <a:ext cx="1296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文件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63108" y="2186748"/>
            <a:ext cx="2405236" cy="1253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 eaLnBrk="0" hangingPunct="0">
              <a:lnSpc>
                <a:spcPct val="120000"/>
              </a:lnSpc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输出结果如下：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Gill Sans" panose="020B0502020104020203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rgbClr val="0021FF"/>
                </a:solidFill>
                <a:latin typeface="Consolas" panose="020B0609020204030204" pitchFamily="49" charset="0"/>
              </a:rPr>
              <a:t>1,1,2,3,5,8,13,21,34,55,89,144,233,377,610,987,</a:t>
            </a:r>
            <a:endParaRPr lang="zh-CN" altLang="zh-CN" sz="1600" b="1" dirty="0">
              <a:solidFill>
                <a:srgbClr val="0021FF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AA25F14-B3A3-483E-B75C-79B8B9FC4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79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计算机的发展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9735" y="987425"/>
            <a:ext cx="830453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计算机技术以性能为核心驱动力，功能性和可编程性交替演进，构成发展路径</a:t>
            </a:r>
          </a:p>
        </p:txBody>
      </p:sp>
      <p:sp>
        <p:nvSpPr>
          <p:cNvPr id="5" name="矩形 4"/>
          <p:cNvSpPr/>
          <p:nvPr/>
        </p:nvSpPr>
        <p:spPr>
          <a:xfrm>
            <a:off x="635" y="1851660"/>
            <a:ext cx="9179560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计算机硬件所依赖的集成电路规模按照摩尔定律以指数方式增长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计算机运行速度因此也接近几何级数快速增长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性能提高推动计算机高效支撑的各类运算功能不断丰富发展，推动程序设计语言不断演进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65FF64-F1E9-4C13-93EA-3C5D9F510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微实例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4: 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同切圆的绘制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绘制多个同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切圆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5538539" y="2283718"/>
            <a:ext cx="2160240" cy="1976264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043608" y="2136827"/>
            <a:ext cx="3240360" cy="2289343"/>
          </a:xfrm>
          <a:prstGeom prst="rect">
            <a:avLst/>
          </a:prstGeom>
          <a:solidFill>
            <a:schemeClr val="bg1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80D17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&gt;&gt;&gt;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 </a:t>
            </a:r>
            <a:r>
              <a:rPr kumimoji="0" lang="en-US" altLang="zh-CN" sz="2000" b="1" i="1" u="none" strike="noStrike" kern="1200" cap="none" spc="0" normalizeH="0" baseline="0" noProof="0" dirty="0" err="1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import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 turtle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80D17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&gt;&gt;&gt;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turtle.pensize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(2)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80D17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&gt;&gt;&gt;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turtle.circle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(10)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80D17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&gt;&gt;&gt;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turtle.circle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80D17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&gt;&gt;&gt;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turtle.circle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80D17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&gt;&gt;&gt;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turtle.circle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(160)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68344" y="4301959"/>
            <a:ext cx="1296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交互式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699723-A23A-4CFC-81FF-7314BDE42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80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微实例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4: 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同切圆的绘制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绘制多个同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切圆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42537" y="4408827"/>
            <a:ext cx="4977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保存为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TangentCirclesDraw.py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文件并运行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1115616" y="2021636"/>
            <a:ext cx="3240360" cy="2289343"/>
          </a:xfrm>
          <a:prstGeom prst="rect">
            <a:avLst/>
          </a:prstGeom>
          <a:solidFill>
            <a:schemeClr val="bg1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i</a:t>
            </a:r>
            <a:r>
              <a:rPr kumimoji="0" lang="en-US" altLang="zh-CN" sz="2000" b="1" i="1" u="none" strike="noStrike" kern="1200" cap="none" spc="0" normalizeH="0" baseline="0" noProof="0" dirty="0" err="1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mport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 turtle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turtle.pensize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(2)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turtle.circle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(10)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turtle.circle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(40)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turtle.circle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(80)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turtle.circle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(160)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68344" y="4301959"/>
            <a:ext cx="1296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文件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5538539" y="2283718"/>
            <a:ext cx="2160240" cy="197626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AADCD6-DDE3-49CE-AA6D-8C2A11B21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81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微实例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5: 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日期和时间的输出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输出当前计算机的系统日期和时间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835696" y="1882043"/>
            <a:ext cx="4752528" cy="2691708"/>
          </a:xfrm>
          <a:prstGeom prst="rect">
            <a:avLst/>
          </a:prstGeom>
          <a:solidFill>
            <a:schemeClr val="bg1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780D17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&gt;&gt;&gt;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 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from 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datetime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 import 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datetime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780D17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&gt;&gt;&gt;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 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now = </a:t>
            </a:r>
            <a:r>
              <a:rPr kumimoji="0" lang="en-US" altLang="zh-CN" sz="1800" b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datetime.now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780D17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&gt;&gt;&gt;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 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print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(now)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2024-12-06 17:28:21.975283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780D17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&gt;&gt;&gt;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 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print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</a:t>
            </a:r>
            <a:r>
              <a:rPr kumimoji="0" lang="en-US" altLang="zh-CN" sz="1800" b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now.strftime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"%x"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12/06/24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780D17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&gt;&gt;&gt;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 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print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</a:t>
            </a:r>
            <a:r>
              <a:rPr kumimoji="0" lang="en-US" altLang="zh-CN" sz="1800" b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now.strftime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"%X"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17:28:21</a:t>
            </a:r>
            <a:endParaRPr kumimoji="0" lang="zh-CN" altLang="zh-CN" sz="1800" b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68344" y="4301959"/>
            <a:ext cx="1296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交互式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A1E185-C545-4EB3-BDA2-BCCA5B4E8B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82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微实例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5: 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日期和时间的输出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输出当前计算机的系统日期和时间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43608" y="1811977"/>
            <a:ext cx="4752528" cy="2287437"/>
          </a:xfrm>
          <a:prstGeom prst="rect">
            <a:avLst/>
          </a:prstGeom>
          <a:solidFill>
            <a:schemeClr val="bg1"/>
          </a:solidFill>
          <a:ln w="6350" cmpd="thickThin">
            <a:noFill/>
          </a:ln>
          <a:effectLst/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from 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datetime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 import 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datetime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now = </a:t>
            </a:r>
            <a:r>
              <a:rPr kumimoji="0" lang="en-US" altLang="zh-CN" sz="1800" b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datetime.now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print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(now)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print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</a:t>
            </a:r>
            <a:r>
              <a:rPr kumimoji="0" lang="en-US" altLang="zh-CN" sz="1800" b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now.strftime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"%x"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print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</a:t>
            </a:r>
            <a:r>
              <a:rPr kumimoji="0" lang="en-US" altLang="zh-CN" sz="1800" b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now.strftime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(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"%X"</a:t>
            </a: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))</a:t>
            </a:r>
          </a:p>
        </p:txBody>
      </p:sp>
      <p:sp>
        <p:nvSpPr>
          <p:cNvPr id="6" name="矩形 5"/>
          <p:cNvSpPr/>
          <p:nvPr/>
        </p:nvSpPr>
        <p:spPr>
          <a:xfrm>
            <a:off x="2042537" y="4408827"/>
            <a:ext cx="4977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保存为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PrintLocalTime.py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Gill Sans" panose="020B0502020104020203" charset="0"/>
              </a:rPr>
              <a:t>文件并运行</a:t>
            </a:r>
          </a:p>
        </p:txBody>
      </p:sp>
      <p:sp>
        <p:nvSpPr>
          <p:cNvPr id="7" name="矩形 6"/>
          <p:cNvSpPr/>
          <p:nvPr/>
        </p:nvSpPr>
        <p:spPr>
          <a:xfrm>
            <a:off x="7668344" y="4301959"/>
            <a:ext cx="1296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文件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48064" y="2216686"/>
            <a:ext cx="3510924" cy="13967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 eaLnBrk="0" hangingPunct="0">
              <a:lnSpc>
                <a:spcPct val="120000"/>
              </a:lnSpc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输出结果如下：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sym typeface="Gill Sans" panose="020B0502020104020203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2024-12-06 17:28:21.975283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12/06/24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sym typeface="Gill Sans" panose="020B0502020104020203" charset="0"/>
              </a:rPr>
              <a:t>17:28:21</a:t>
            </a:r>
            <a:endParaRPr kumimoji="0" lang="zh-CN" altLang="zh-CN" sz="1800" b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C93EB17-CDE2-4548-88DA-A0B6617BF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83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/>
          <p:nvPr/>
        </p:nvSpPr>
        <p:spPr bwMode="auto">
          <a:xfrm>
            <a:off x="0" y="1702692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lvl="0">
              <a:lnSpc>
                <a:spcPct val="150000"/>
              </a:lnSpc>
              <a:defRPr/>
            </a:pP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1.7 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计算机编程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1739739-8374-4473-A49C-F707683AE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2371312-52C9-493D-9DB2-AEB8D654C806}" type="slidenum">
              <a:rPr lang="zh-CN" altLang="en-US" smtClean="0"/>
              <a:t>84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编程语言的执行方式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计算机执行源程序的两种方式：编译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和解释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52220" y="1943387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源代码：采用某种编程语言编写的计算机程序，人类可读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		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例如：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result = 2 + 3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目标代码：计算机可直接执行，人类不可读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专家除外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		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例如：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11010010 00111011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F24043A-379A-46FA-9BE6-152CA1803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85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编译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将源代码一次性转换成目标代码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的过程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27784" y="4118100"/>
            <a:ext cx="3775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执行编译过程的程序叫作编译器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794985" y="2058920"/>
            <a:ext cx="5420639" cy="1593526"/>
            <a:chOff x="1907704" y="2427734"/>
            <a:chExt cx="5420639" cy="1593526"/>
          </a:xfrm>
        </p:grpSpPr>
        <p:grpSp>
          <p:nvGrpSpPr>
            <p:cNvPr id="7" name="组合 6"/>
            <p:cNvGrpSpPr/>
            <p:nvPr/>
          </p:nvGrpSpPr>
          <p:grpSpPr>
            <a:xfrm>
              <a:off x="1907704" y="2427734"/>
              <a:ext cx="936104" cy="504056"/>
              <a:chOff x="1475656" y="3075806"/>
              <a:chExt cx="936104" cy="504056"/>
            </a:xfrm>
          </p:grpSpPr>
          <p:sp>
            <p:nvSpPr>
              <p:cNvPr id="3" name="椭圆 2"/>
              <p:cNvSpPr/>
              <p:nvPr/>
            </p:nvSpPr>
            <p:spPr bwMode="auto">
              <a:xfrm>
                <a:off x="1475656" y="3075806"/>
                <a:ext cx="936104" cy="504056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5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 panose="020B0502020104020203" charset="0"/>
                  <a:ea typeface="ヒラギノ角ゴ ProN W3" panose="020B0300000000000000" charset="-128"/>
                  <a:cs typeface="ヒラギノ角ゴ ProN W3" panose="020B0300000000000000" charset="-128"/>
                  <a:sym typeface="Gill Sans" panose="020B0502020104020203" charset="0"/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1551453" y="3161290"/>
                <a:ext cx="80021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704020202020204" pitchFamily="34" charset="0"/>
                    <a:sym typeface="Gill Sans" panose="020B0502020104020203" charset="0"/>
                  </a:rPr>
                  <a:t>源代码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849772" y="2427734"/>
              <a:ext cx="1005403" cy="504056"/>
              <a:chOff x="1448861" y="3075806"/>
              <a:chExt cx="1005403" cy="504056"/>
            </a:xfrm>
          </p:grpSpPr>
          <p:sp>
            <p:nvSpPr>
              <p:cNvPr id="10" name="椭圆 9"/>
              <p:cNvSpPr/>
              <p:nvPr/>
            </p:nvSpPr>
            <p:spPr bwMode="auto">
              <a:xfrm>
                <a:off x="1475656" y="3075806"/>
                <a:ext cx="936104" cy="504056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5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 panose="020B0502020104020203" charset="0"/>
                  <a:ea typeface="ヒラギノ角ゴ ProN W3" panose="020B0300000000000000" charset="-128"/>
                  <a:cs typeface="ヒラギノ角ゴ ProN W3" panose="020B0300000000000000" charset="-128"/>
                  <a:sym typeface="Gill Sans" panose="020B0502020104020203" charset="0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448861" y="3154090"/>
                <a:ext cx="10054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704020202020204" pitchFamily="34" charset="0"/>
                    <a:sym typeface="Gill Sans" panose="020B0502020104020203" charset="0"/>
                  </a:rPr>
                  <a:t>目标代码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 bwMode="auto">
            <a:xfrm>
              <a:off x="3350210" y="2469609"/>
              <a:ext cx="1008112" cy="425772"/>
            </a:xfrm>
            <a:prstGeom prst="rect">
              <a:avLst/>
            </a:prstGeom>
            <a:noFill/>
            <a:ln w="25400" cap="flat" cmpd="sng" algn="ctr">
              <a:solidFill>
                <a:srgbClr val="D9843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cxnSp>
          <p:nvCxnSpPr>
            <p:cNvPr id="17" name="直接箭头连接符 16"/>
            <p:cNvCxnSpPr>
              <a:stCxn id="3" idx="6"/>
              <a:endCxn id="12" idx="1"/>
            </p:cNvCxnSpPr>
            <p:nvPr/>
          </p:nvCxnSpPr>
          <p:spPr bwMode="auto">
            <a:xfrm>
              <a:off x="2843808" y="2679762"/>
              <a:ext cx="506402" cy="2733"/>
            </a:xfrm>
            <a:prstGeom prst="straightConnector1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 w="25400" cap="flat" cmpd="sng" algn="ctr">
              <a:solidFill>
                <a:srgbClr val="D9843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9" name="直接箭头连接符 18"/>
            <p:cNvCxnSpPr/>
            <p:nvPr/>
          </p:nvCxnSpPr>
          <p:spPr bwMode="auto">
            <a:xfrm>
              <a:off x="4374999" y="2679762"/>
              <a:ext cx="506402" cy="2733"/>
            </a:xfrm>
            <a:prstGeom prst="straightConnector1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 w="25400" cap="flat" cmpd="sng" algn="ctr">
              <a:solidFill>
                <a:srgbClr val="D9843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0" name="矩形 19"/>
            <p:cNvSpPr/>
            <p:nvPr/>
          </p:nvSpPr>
          <p:spPr>
            <a:xfrm>
              <a:off x="3443780" y="2520860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704020202020204" pitchFamily="34" charset="0"/>
                  <a:sym typeface="Gill Sans" panose="020B0502020104020203" charset="0"/>
                </a:rPr>
                <a:t>编译器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365919" y="3517204"/>
              <a:ext cx="1005403" cy="504056"/>
              <a:chOff x="1448861" y="3075806"/>
              <a:chExt cx="1005403" cy="504056"/>
            </a:xfrm>
          </p:grpSpPr>
          <p:sp>
            <p:nvSpPr>
              <p:cNvPr id="22" name="椭圆 21"/>
              <p:cNvSpPr/>
              <p:nvPr/>
            </p:nvSpPr>
            <p:spPr bwMode="auto">
              <a:xfrm>
                <a:off x="1475656" y="3075806"/>
                <a:ext cx="936104" cy="504056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5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 panose="020B0502020104020203" charset="0"/>
                  <a:ea typeface="ヒラギノ角ゴ ProN W3" panose="020B0300000000000000" charset="-128"/>
                  <a:cs typeface="ヒラギノ角ゴ ProN W3" panose="020B0300000000000000" charset="-128"/>
                  <a:sym typeface="Gill Sans" panose="020B0502020104020203" charset="0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448861" y="3161290"/>
                <a:ext cx="10054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704020202020204" pitchFamily="34" charset="0"/>
                    <a:sym typeface="Gill Sans" panose="020B0502020104020203" charset="0"/>
                  </a:rPr>
                  <a:t>程序输入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6322940" y="3517204"/>
              <a:ext cx="1005403" cy="504056"/>
              <a:chOff x="1448862" y="3075806"/>
              <a:chExt cx="1005403" cy="504056"/>
            </a:xfrm>
          </p:grpSpPr>
          <p:sp>
            <p:nvSpPr>
              <p:cNvPr id="25" name="椭圆 24"/>
              <p:cNvSpPr/>
              <p:nvPr/>
            </p:nvSpPr>
            <p:spPr bwMode="auto">
              <a:xfrm>
                <a:off x="1475656" y="3075806"/>
                <a:ext cx="936104" cy="504056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5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 panose="020B0502020104020203" charset="0"/>
                  <a:ea typeface="ヒラギノ角ゴ ProN W3" panose="020B0300000000000000" charset="-128"/>
                  <a:cs typeface="ヒラギノ角ゴ ProN W3" panose="020B0300000000000000" charset="-128"/>
                  <a:sym typeface="Gill Sans" panose="020B0502020104020203" charset="0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448862" y="3154090"/>
                <a:ext cx="10054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704020202020204" pitchFamily="34" charset="0"/>
                    <a:sym typeface="Gill Sans" panose="020B0502020104020203" charset="0"/>
                  </a:rPr>
                  <a:t>结果输出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 bwMode="auto">
            <a:xfrm>
              <a:off x="4835220" y="3559079"/>
              <a:ext cx="1008112" cy="425772"/>
            </a:xfrm>
            <a:prstGeom prst="rect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cxnSp>
          <p:nvCxnSpPr>
            <p:cNvPr id="28" name="直接箭头连接符 27"/>
            <p:cNvCxnSpPr>
              <a:stCxn id="22" idx="6"/>
              <a:endCxn id="27" idx="1"/>
            </p:cNvCxnSpPr>
            <p:nvPr/>
          </p:nvCxnSpPr>
          <p:spPr bwMode="auto">
            <a:xfrm>
              <a:off x="4328818" y="3769232"/>
              <a:ext cx="506402" cy="2733"/>
            </a:xfrm>
            <a:prstGeom prst="straightConnector1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9" name="直接箭头连接符 28"/>
            <p:cNvCxnSpPr/>
            <p:nvPr/>
          </p:nvCxnSpPr>
          <p:spPr bwMode="auto">
            <a:xfrm>
              <a:off x="5860009" y="3769232"/>
              <a:ext cx="506402" cy="2733"/>
            </a:xfrm>
            <a:prstGeom prst="straightConnector1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0" name="矩形 29"/>
            <p:cNvSpPr/>
            <p:nvPr/>
          </p:nvSpPr>
          <p:spPr>
            <a:xfrm>
              <a:off x="4826198" y="3610330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704020202020204" pitchFamily="34" charset="0"/>
                  <a:sym typeface="Gill Sans" panose="020B0502020104020203" charset="0"/>
                </a:rPr>
                <a:t>程序执行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cxnSp>
          <p:nvCxnSpPr>
            <p:cNvPr id="31" name="直接箭头连接符 30"/>
            <p:cNvCxnSpPr>
              <a:stCxn id="10" idx="4"/>
              <a:endCxn id="27" idx="0"/>
            </p:cNvCxnSpPr>
            <p:nvPr/>
          </p:nvCxnSpPr>
          <p:spPr bwMode="auto">
            <a:xfrm flipH="1">
              <a:off x="5339276" y="2931790"/>
              <a:ext cx="5343" cy="627289"/>
            </a:xfrm>
            <a:prstGeom prst="straightConnector1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B0B4E8-08C6-4BC7-A824-26B6EEFC4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86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解释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将源代码逐条转换成目标代码同时逐条运行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的过程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84303" y="4088212"/>
            <a:ext cx="3775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执行解释过程的程序叫作解释器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384966" y="2073378"/>
            <a:ext cx="4159328" cy="1623243"/>
            <a:chOff x="2384964" y="2429124"/>
            <a:chExt cx="4159328" cy="1623243"/>
          </a:xfrm>
        </p:grpSpPr>
        <p:grpSp>
          <p:nvGrpSpPr>
            <p:cNvPr id="6" name="组合 5"/>
            <p:cNvGrpSpPr/>
            <p:nvPr/>
          </p:nvGrpSpPr>
          <p:grpSpPr>
            <a:xfrm>
              <a:off x="2411760" y="2429124"/>
              <a:ext cx="936104" cy="504056"/>
              <a:chOff x="1475656" y="3075806"/>
              <a:chExt cx="936104" cy="504056"/>
            </a:xfrm>
          </p:grpSpPr>
          <p:sp>
            <p:nvSpPr>
              <p:cNvPr id="8" name="椭圆 7"/>
              <p:cNvSpPr/>
              <p:nvPr/>
            </p:nvSpPr>
            <p:spPr bwMode="auto">
              <a:xfrm>
                <a:off x="1475656" y="3075806"/>
                <a:ext cx="936104" cy="504056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5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 panose="020B0502020104020203" charset="0"/>
                  <a:ea typeface="ヒラギノ角ゴ ProN W3" panose="020B0300000000000000" charset="-128"/>
                  <a:cs typeface="ヒラギノ角ゴ ProN W3" panose="020B0300000000000000" charset="-128"/>
                  <a:sym typeface="Gill Sans" panose="020B0502020104020203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551453" y="3161290"/>
                <a:ext cx="80021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704020202020204" pitchFamily="34" charset="0"/>
                    <a:sym typeface="Gill Sans" panose="020B0502020104020203" charset="0"/>
                  </a:rPr>
                  <a:t>源代码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</p:grpSp>
        <p:sp>
          <p:nvSpPr>
            <p:cNvPr id="13" name="矩形 12"/>
            <p:cNvSpPr/>
            <p:nvPr/>
          </p:nvSpPr>
          <p:spPr bwMode="auto">
            <a:xfrm>
              <a:off x="4050671" y="3040899"/>
              <a:ext cx="1008112" cy="425772"/>
            </a:xfrm>
            <a:prstGeom prst="rect">
              <a:avLst/>
            </a:prstGeom>
            <a:noFill/>
            <a:ln w="25400" cap="flat" cmpd="sng" algn="ctr">
              <a:solidFill>
                <a:srgbClr val="D9843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cxnSp>
          <p:nvCxnSpPr>
            <p:cNvPr id="14" name="直接箭头连接符 13"/>
            <p:cNvCxnSpPr>
              <a:stCxn id="8" idx="6"/>
              <a:endCxn id="13" idx="1"/>
            </p:cNvCxnSpPr>
            <p:nvPr/>
          </p:nvCxnSpPr>
          <p:spPr bwMode="auto">
            <a:xfrm>
              <a:off x="3347864" y="2681152"/>
              <a:ext cx="702807" cy="572633"/>
            </a:xfrm>
            <a:prstGeom prst="straightConnector1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 w="25400" cap="flat" cmpd="sng" algn="ctr">
              <a:solidFill>
                <a:srgbClr val="D9843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6" name="矩形 15"/>
            <p:cNvSpPr/>
            <p:nvPr/>
          </p:nvSpPr>
          <p:spPr>
            <a:xfrm>
              <a:off x="4146782" y="3076866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704020202020204" pitchFamily="34" charset="0"/>
                  <a:sym typeface="Gill Sans" panose="020B0502020104020203" charset="0"/>
                </a:rPr>
                <a:t>解释器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2384964" y="3548311"/>
              <a:ext cx="1005403" cy="504056"/>
              <a:chOff x="1448861" y="3075806"/>
              <a:chExt cx="1005403" cy="504056"/>
            </a:xfrm>
          </p:grpSpPr>
          <p:sp>
            <p:nvSpPr>
              <p:cNvPr id="18" name="椭圆 17"/>
              <p:cNvSpPr/>
              <p:nvPr/>
            </p:nvSpPr>
            <p:spPr bwMode="auto">
              <a:xfrm>
                <a:off x="1475656" y="3075806"/>
                <a:ext cx="936104" cy="504056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5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 panose="020B0502020104020203" charset="0"/>
                  <a:ea typeface="ヒラギノ角ゴ ProN W3" panose="020B0300000000000000" charset="-128"/>
                  <a:cs typeface="ヒラギノ角ゴ ProN W3" panose="020B0300000000000000" charset="-128"/>
                  <a:sym typeface="Gill Sans" panose="020B0502020104020203" charset="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448861" y="3161290"/>
                <a:ext cx="10054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704020202020204" pitchFamily="34" charset="0"/>
                    <a:sym typeface="Gill Sans" panose="020B0502020104020203" charset="0"/>
                  </a:rPr>
                  <a:t>程序输入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5538889" y="2994557"/>
              <a:ext cx="1005403" cy="504056"/>
              <a:chOff x="1448862" y="3075806"/>
              <a:chExt cx="1005403" cy="504056"/>
            </a:xfrm>
          </p:grpSpPr>
          <p:sp>
            <p:nvSpPr>
              <p:cNvPr id="21" name="椭圆 20"/>
              <p:cNvSpPr/>
              <p:nvPr/>
            </p:nvSpPr>
            <p:spPr bwMode="auto">
              <a:xfrm>
                <a:off x="1475656" y="3075806"/>
                <a:ext cx="936104" cy="504056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5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 panose="020B0502020104020203" charset="0"/>
                  <a:ea typeface="ヒラギノ角ゴ ProN W3" panose="020B0300000000000000" charset="-128"/>
                  <a:cs typeface="ヒラギノ角ゴ ProN W3" panose="020B0300000000000000" charset="-128"/>
                  <a:sym typeface="Gill Sans" panose="020B0502020104020203" charset="0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448862" y="3154090"/>
                <a:ext cx="10054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704020202020204" pitchFamily="34" charset="0"/>
                    <a:sym typeface="Gill Sans" panose="020B0502020104020203" charset="0"/>
                  </a:rPr>
                  <a:t>结果输出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</p:grpSp>
        <p:cxnSp>
          <p:nvCxnSpPr>
            <p:cNvPr id="25" name="直接箭头连接符 24"/>
            <p:cNvCxnSpPr/>
            <p:nvPr/>
          </p:nvCxnSpPr>
          <p:spPr bwMode="auto">
            <a:xfrm>
              <a:off x="5075958" y="3246585"/>
              <a:ext cx="506402" cy="2733"/>
            </a:xfrm>
            <a:prstGeom prst="straightConnector1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直接箭头连接符 27"/>
            <p:cNvCxnSpPr>
              <a:endCxn id="13" idx="1"/>
            </p:cNvCxnSpPr>
            <p:nvPr/>
          </p:nvCxnSpPr>
          <p:spPr bwMode="auto">
            <a:xfrm flipV="1">
              <a:off x="3350535" y="3253785"/>
              <a:ext cx="700136" cy="550382"/>
            </a:xfrm>
            <a:prstGeom prst="straightConnector1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FB4C31-5766-494A-BB9D-DAA3097B5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87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编译和解释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396552" y="3219822"/>
            <a:ext cx="9540552" cy="145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编译：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一次性翻译，之后不再需要源代码（类似英文翻译）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解释：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每次程序运行时随翻译随执行（类似实时的同声传译）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88154" y="1780089"/>
            <a:ext cx="3862604" cy="1121929"/>
            <a:chOff x="1907704" y="2427734"/>
            <a:chExt cx="5486230" cy="1593526"/>
          </a:xfrm>
        </p:grpSpPr>
        <p:grpSp>
          <p:nvGrpSpPr>
            <p:cNvPr id="10" name="组合 9"/>
            <p:cNvGrpSpPr/>
            <p:nvPr/>
          </p:nvGrpSpPr>
          <p:grpSpPr>
            <a:xfrm>
              <a:off x="1907704" y="2427734"/>
              <a:ext cx="936104" cy="504056"/>
              <a:chOff x="1475656" y="3075806"/>
              <a:chExt cx="936104" cy="504056"/>
            </a:xfrm>
          </p:grpSpPr>
          <p:sp>
            <p:nvSpPr>
              <p:cNvPr id="29" name="椭圆 28"/>
              <p:cNvSpPr/>
              <p:nvPr/>
            </p:nvSpPr>
            <p:spPr bwMode="auto">
              <a:xfrm>
                <a:off x="1475656" y="3075806"/>
                <a:ext cx="936104" cy="504056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 panose="020B0502020104020203" charset="0"/>
                  <a:ea typeface="ヒラギノ角ゴ ProN W3" panose="020B0300000000000000" charset="-128"/>
                  <a:cs typeface="ヒラギノ角ゴ ProN W3" panose="020B0300000000000000" charset="-128"/>
                  <a:sym typeface="Gill Sans" panose="020B0502020104020203" charset="0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492557" y="3161290"/>
                <a:ext cx="918013" cy="393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704020202020204" pitchFamily="34" charset="0"/>
                    <a:sym typeface="Gill Sans" panose="020B0502020104020203" charset="0"/>
                  </a:rPr>
                  <a:t>源代码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4784179" y="2427734"/>
              <a:ext cx="1136587" cy="504056"/>
              <a:chOff x="1383268" y="3075806"/>
              <a:chExt cx="1136587" cy="504056"/>
            </a:xfrm>
          </p:grpSpPr>
          <p:sp>
            <p:nvSpPr>
              <p:cNvPr id="27" name="椭圆 26"/>
              <p:cNvSpPr/>
              <p:nvPr/>
            </p:nvSpPr>
            <p:spPr bwMode="auto">
              <a:xfrm>
                <a:off x="1475656" y="3075806"/>
                <a:ext cx="936104" cy="504056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 panose="020B0502020104020203" charset="0"/>
                  <a:ea typeface="ヒラギノ角ゴ ProN W3" panose="020B0300000000000000" charset="-128"/>
                  <a:cs typeface="ヒラギノ角ゴ ProN W3" panose="020B0300000000000000" charset="-128"/>
                  <a:sym typeface="Gill Sans" panose="020B0502020104020203" charset="0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383268" y="3154090"/>
                <a:ext cx="1136587" cy="393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704020202020204" pitchFamily="34" charset="0"/>
                    <a:sym typeface="Gill Sans" panose="020B0502020104020203" charset="0"/>
                  </a:rPr>
                  <a:t>目标代码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 bwMode="auto">
            <a:xfrm>
              <a:off x="3350210" y="2469609"/>
              <a:ext cx="1008112" cy="425772"/>
            </a:xfrm>
            <a:prstGeom prst="rect">
              <a:avLst/>
            </a:prstGeom>
            <a:noFill/>
            <a:ln w="25400" cap="flat" cmpd="sng" algn="ctr">
              <a:solidFill>
                <a:srgbClr val="D9843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cxnSp>
          <p:nvCxnSpPr>
            <p:cNvPr id="13" name="直接箭头连接符 12"/>
            <p:cNvCxnSpPr>
              <a:stCxn id="29" idx="6"/>
              <a:endCxn id="12" idx="1"/>
            </p:cNvCxnSpPr>
            <p:nvPr/>
          </p:nvCxnSpPr>
          <p:spPr bwMode="auto">
            <a:xfrm>
              <a:off x="2843808" y="2679762"/>
              <a:ext cx="506402" cy="2733"/>
            </a:xfrm>
            <a:prstGeom prst="straightConnector1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 w="25400" cap="flat" cmpd="sng" algn="ctr">
              <a:solidFill>
                <a:srgbClr val="D9843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4" name="直接箭头连接符 13"/>
            <p:cNvCxnSpPr/>
            <p:nvPr/>
          </p:nvCxnSpPr>
          <p:spPr bwMode="auto">
            <a:xfrm>
              <a:off x="4374999" y="2679762"/>
              <a:ext cx="506402" cy="2733"/>
            </a:xfrm>
            <a:prstGeom prst="straightConnector1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 w="25400" cap="flat" cmpd="sng" algn="ctr">
              <a:solidFill>
                <a:srgbClr val="D9843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5" name="矩形 14"/>
            <p:cNvSpPr/>
            <p:nvPr/>
          </p:nvSpPr>
          <p:spPr>
            <a:xfrm>
              <a:off x="3384884" y="2520860"/>
              <a:ext cx="918013" cy="3934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704020202020204" pitchFamily="34" charset="0"/>
                  <a:sym typeface="Gill Sans" panose="020B0502020104020203" charset="0"/>
                </a:rPr>
                <a:t>编译器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3300326" y="3517204"/>
              <a:ext cx="1136587" cy="504056"/>
              <a:chOff x="1383268" y="3075806"/>
              <a:chExt cx="1136587" cy="504056"/>
            </a:xfrm>
          </p:grpSpPr>
          <p:sp>
            <p:nvSpPr>
              <p:cNvPr id="25" name="椭圆 24"/>
              <p:cNvSpPr/>
              <p:nvPr/>
            </p:nvSpPr>
            <p:spPr bwMode="auto">
              <a:xfrm>
                <a:off x="1475656" y="3075806"/>
                <a:ext cx="936104" cy="504056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 panose="020B0502020104020203" charset="0"/>
                  <a:ea typeface="ヒラギノ角ゴ ProN W3" panose="020B0300000000000000" charset="-128"/>
                  <a:cs typeface="ヒラギノ角ゴ ProN W3" panose="020B0300000000000000" charset="-128"/>
                  <a:sym typeface="Gill Sans" panose="020B0502020104020203" charset="0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383268" y="3161290"/>
                <a:ext cx="1136587" cy="393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704020202020204" pitchFamily="34" charset="0"/>
                    <a:sym typeface="Gill Sans" panose="020B0502020104020203" charset="0"/>
                  </a:rPr>
                  <a:t>程序输入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6257347" y="3517204"/>
              <a:ext cx="1136587" cy="504056"/>
              <a:chOff x="1383269" y="3075806"/>
              <a:chExt cx="1136587" cy="504056"/>
            </a:xfrm>
          </p:grpSpPr>
          <p:sp>
            <p:nvSpPr>
              <p:cNvPr id="23" name="椭圆 22"/>
              <p:cNvSpPr/>
              <p:nvPr/>
            </p:nvSpPr>
            <p:spPr bwMode="auto">
              <a:xfrm>
                <a:off x="1475656" y="3075806"/>
                <a:ext cx="936104" cy="504056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 panose="020B0502020104020203" charset="0"/>
                  <a:ea typeface="ヒラギノ角ゴ ProN W3" panose="020B0300000000000000" charset="-128"/>
                  <a:cs typeface="ヒラギノ角ゴ ProN W3" panose="020B0300000000000000" charset="-128"/>
                  <a:sym typeface="Gill Sans" panose="020B0502020104020203" charset="0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383269" y="3154090"/>
                <a:ext cx="1136587" cy="393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704020202020204" pitchFamily="34" charset="0"/>
                    <a:sym typeface="Gill Sans" panose="020B0502020104020203" charset="0"/>
                  </a:rPr>
                  <a:t>结果输出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</p:grpSp>
        <p:sp>
          <p:nvSpPr>
            <p:cNvPr id="18" name="矩形 17"/>
            <p:cNvSpPr/>
            <p:nvPr/>
          </p:nvSpPr>
          <p:spPr bwMode="auto">
            <a:xfrm>
              <a:off x="4835220" y="3559079"/>
              <a:ext cx="1008112" cy="425772"/>
            </a:xfrm>
            <a:prstGeom prst="rect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cxnSp>
          <p:nvCxnSpPr>
            <p:cNvPr id="19" name="直接箭头连接符 18"/>
            <p:cNvCxnSpPr>
              <a:stCxn id="25" idx="6"/>
              <a:endCxn id="18" idx="1"/>
            </p:cNvCxnSpPr>
            <p:nvPr/>
          </p:nvCxnSpPr>
          <p:spPr bwMode="auto">
            <a:xfrm>
              <a:off x="4328818" y="3769232"/>
              <a:ext cx="506402" cy="2733"/>
            </a:xfrm>
            <a:prstGeom prst="straightConnector1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" name="直接箭头连接符 19"/>
            <p:cNvCxnSpPr/>
            <p:nvPr/>
          </p:nvCxnSpPr>
          <p:spPr bwMode="auto">
            <a:xfrm>
              <a:off x="5860009" y="3769232"/>
              <a:ext cx="506402" cy="2733"/>
            </a:xfrm>
            <a:prstGeom prst="straightConnector1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1" name="矩形 20"/>
            <p:cNvSpPr/>
            <p:nvPr/>
          </p:nvSpPr>
          <p:spPr>
            <a:xfrm>
              <a:off x="4760605" y="3610330"/>
              <a:ext cx="1136587" cy="3934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704020202020204" pitchFamily="34" charset="0"/>
                  <a:sym typeface="Gill Sans" panose="020B0502020104020203" charset="0"/>
                </a:rPr>
                <a:t>程序执行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cxnSp>
          <p:nvCxnSpPr>
            <p:cNvPr id="22" name="直接箭头连接符 21"/>
            <p:cNvCxnSpPr>
              <a:stCxn id="27" idx="4"/>
              <a:endCxn id="18" idx="0"/>
            </p:cNvCxnSpPr>
            <p:nvPr/>
          </p:nvCxnSpPr>
          <p:spPr bwMode="auto">
            <a:xfrm flipH="1">
              <a:off x="5339276" y="2931790"/>
              <a:ext cx="5343" cy="627289"/>
            </a:xfrm>
            <a:prstGeom prst="straightConnector1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45" name="组合 44"/>
          <p:cNvGrpSpPr/>
          <p:nvPr/>
        </p:nvGrpSpPr>
        <p:grpSpPr>
          <a:xfrm>
            <a:off x="5222845" y="1755547"/>
            <a:ext cx="3059221" cy="1162650"/>
            <a:chOff x="2329049" y="2429124"/>
            <a:chExt cx="4271158" cy="1623243"/>
          </a:xfrm>
        </p:grpSpPr>
        <p:grpSp>
          <p:nvGrpSpPr>
            <p:cNvPr id="46" name="组合 45"/>
            <p:cNvGrpSpPr/>
            <p:nvPr/>
          </p:nvGrpSpPr>
          <p:grpSpPr>
            <a:xfrm>
              <a:off x="2411760" y="2429124"/>
              <a:ext cx="936104" cy="504056"/>
              <a:chOff x="1475656" y="3075806"/>
              <a:chExt cx="936104" cy="504056"/>
            </a:xfrm>
          </p:grpSpPr>
          <p:sp>
            <p:nvSpPr>
              <p:cNvPr id="58" name="椭圆 57"/>
              <p:cNvSpPr/>
              <p:nvPr/>
            </p:nvSpPr>
            <p:spPr bwMode="auto">
              <a:xfrm>
                <a:off x="1475656" y="3075806"/>
                <a:ext cx="936104" cy="504056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 panose="020B0502020104020203" charset="0"/>
                  <a:ea typeface="ヒラギノ角ゴ ProN W3" panose="020B0300000000000000" charset="-128"/>
                  <a:cs typeface="ヒラギノ角ゴ ProN W3" panose="020B0300000000000000" charset="-128"/>
                  <a:sym typeface="Gill Sans" panose="020B0502020104020203" charset="0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1500372" y="3161290"/>
                <a:ext cx="902381" cy="3867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704020202020204" pitchFamily="34" charset="0"/>
                    <a:sym typeface="Gill Sans" panose="020B0502020104020203" charset="0"/>
                  </a:rPr>
                  <a:t>源代码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</p:grpSp>
        <p:sp>
          <p:nvSpPr>
            <p:cNvPr id="47" name="矩形 46"/>
            <p:cNvSpPr/>
            <p:nvPr/>
          </p:nvSpPr>
          <p:spPr bwMode="auto">
            <a:xfrm>
              <a:off x="4050671" y="3040899"/>
              <a:ext cx="1008112" cy="425772"/>
            </a:xfrm>
            <a:prstGeom prst="rect">
              <a:avLst/>
            </a:prstGeom>
            <a:noFill/>
            <a:ln w="25400" cap="flat" cmpd="sng" algn="ctr">
              <a:solidFill>
                <a:srgbClr val="D9843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cxnSp>
          <p:nvCxnSpPr>
            <p:cNvPr id="48" name="直接箭头连接符 47"/>
            <p:cNvCxnSpPr>
              <a:stCxn id="58" idx="6"/>
              <a:endCxn id="47" idx="1"/>
            </p:cNvCxnSpPr>
            <p:nvPr/>
          </p:nvCxnSpPr>
          <p:spPr bwMode="auto">
            <a:xfrm>
              <a:off x="3347864" y="2681152"/>
              <a:ext cx="702807" cy="572633"/>
            </a:xfrm>
            <a:prstGeom prst="straightConnector1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 w="25400" cap="flat" cmpd="sng" algn="ctr">
              <a:solidFill>
                <a:srgbClr val="D9843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9" name="矩形 48"/>
            <p:cNvSpPr/>
            <p:nvPr/>
          </p:nvSpPr>
          <p:spPr>
            <a:xfrm>
              <a:off x="4095701" y="3076866"/>
              <a:ext cx="902381" cy="3867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704020202020204" pitchFamily="34" charset="0"/>
                  <a:sym typeface="Gill Sans" panose="020B0502020104020203" charset="0"/>
                </a:rPr>
                <a:t>解释器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panose="020B0502020104020203" charset="0"/>
                <a:sym typeface="Gill Sans" panose="020B0502020104020203" charset="0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2329049" y="3548311"/>
              <a:ext cx="1117233" cy="504056"/>
              <a:chOff x="1392946" y="3075806"/>
              <a:chExt cx="1117233" cy="504056"/>
            </a:xfrm>
          </p:grpSpPr>
          <p:sp>
            <p:nvSpPr>
              <p:cNvPr id="56" name="椭圆 55"/>
              <p:cNvSpPr/>
              <p:nvPr/>
            </p:nvSpPr>
            <p:spPr bwMode="auto">
              <a:xfrm>
                <a:off x="1475656" y="3075806"/>
                <a:ext cx="936104" cy="504056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 panose="020B0502020104020203" charset="0"/>
                  <a:ea typeface="ヒラギノ角ゴ ProN W3" panose="020B0300000000000000" charset="-128"/>
                  <a:cs typeface="ヒラギノ角ゴ ProN W3" panose="020B0300000000000000" charset="-128"/>
                  <a:sym typeface="Gill Sans" panose="020B0502020104020203" charset="0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1392946" y="3161290"/>
                <a:ext cx="1117233" cy="3867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704020202020204" pitchFamily="34" charset="0"/>
                    <a:sym typeface="Gill Sans" panose="020B0502020104020203" charset="0"/>
                  </a:rPr>
                  <a:t>程序输入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5482974" y="2994557"/>
              <a:ext cx="1117233" cy="504056"/>
              <a:chOff x="1392947" y="3075806"/>
              <a:chExt cx="1117233" cy="504056"/>
            </a:xfrm>
          </p:grpSpPr>
          <p:sp>
            <p:nvSpPr>
              <p:cNvPr id="54" name="椭圆 53"/>
              <p:cNvSpPr/>
              <p:nvPr/>
            </p:nvSpPr>
            <p:spPr bwMode="auto">
              <a:xfrm>
                <a:off x="1475656" y="3075806"/>
                <a:ext cx="936104" cy="504056"/>
              </a:xfrm>
              <a:prstGeom prst="ellipse">
                <a:avLst/>
              </a:prstGeom>
              <a:noFill/>
              <a:ln w="2540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 panose="020B0502020104020203" charset="0"/>
                  <a:ea typeface="ヒラギノ角ゴ ProN W3" panose="020B0300000000000000" charset="-128"/>
                  <a:cs typeface="ヒラギノ角ゴ ProN W3" panose="020B0300000000000000" charset="-128"/>
                  <a:sym typeface="Gill Sans" panose="020B0502020104020203" charset="0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1392947" y="3154090"/>
                <a:ext cx="1117233" cy="3867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704020202020204" pitchFamily="34" charset="0"/>
                    <a:sym typeface="Gill Sans" panose="020B0502020104020203" charset="0"/>
                  </a:rPr>
                  <a:t>结果输出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</p:grpSp>
        <p:cxnSp>
          <p:nvCxnSpPr>
            <p:cNvPr id="52" name="直接箭头连接符 51"/>
            <p:cNvCxnSpPr/>
            <p:nvPr/>
          </p:nvCxnSpPr>
          <p:spPr bwMode="auto">
            <a:xfrm>
              <a:off x="5075958" y="3246585"/>
              <a:ext cx="506402" cy="2733"/>
            </a:xfrm>
            <a:prstGeom prst="straightConnector1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3" name="直接箭头连接符 52"/>
            <p:cNvCxnSpPr>
              <a:endCxn id="47" idx="1"/>
            </p:cNvCxnSpPr>
            <p:nvPr/>
          </p:nvCxnSpPr>
          <p:spPr bwMode="auto">
            <a:xfrm flipV="1">
              <a:off x="3350535" y="3253785"/>
              <a:ext cx="700136" cy="550382"/>
            </a:xfrm>
            <a:prstGeom prst="straightConnector1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41" name="矩形 40"/>
          <p:cNvSpPr/>
          <p:nvPr/>
        </p:nvSpPr>
        <p:spPr>
          <a:xfrm>
            <a:off x="1156726" y="1322548"/>
            <a:ext cx="1921878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compiler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875318" y="1699574"/>
            <a:ext cx="1921878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interpreter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429E890-204B-43C6-86C9-AAF5C64C2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88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静态语言和脚本语言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根据执行方式不同，编程语言分为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两类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5840" y="1938340"/>
            <a:ext cx="745232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静态语言：使用编译执行的编程语言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		C/C++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语言、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Java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语言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脚本语言：使用解释执行的编程语言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		Python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语言、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JavaScript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语言、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PHP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语言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199D18-FCAB-49BE-95EB-A6AE19CE6F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89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845023"/>
            <a:ext cx="9144000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Intel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公司创始人之一戈登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·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摩尔在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1965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年提出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单位面积集成电路上可容纳晶体管的数量约每两年翻一倍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CPU/GPU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、内存、硬盘、电子产品价格等都遵循摩尔定律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摩尔定律 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Moore’s Law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计算机发展历史上最重要的预测法则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1CA8940-90A7-4207-874C-2A81F963D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静态语言和脚本语言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执行方式不同，优势各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有不同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7788" y="1938340"/>
            <a:ext cx="8388424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静态语言：编译器一次性生成目标代码，优化更充分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		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程序运行速度更快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脚本语言：执行程序时需要源代码，维护更灵活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		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源代码在维护灵活、跨多个操作系统平台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ADDBFFD-6E3F-413E-A8AF-D8F1F76FE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90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63688" y="1419622"/>
            <a:ext cx="6912768" cy="16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Q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：为什么要学习计算机编程？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  <a:p>
            <a:pPr algn="l">
              <a:lnSpc>
                <a:spcPct val="200000"/>
              </a:lnSpc>
            </a:pP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A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：因为“编程是件很有趣的事儿”</a:t>
            </a: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!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B2DC22-D31D-4E7B-94E6-DD537ACB50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91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计算机编程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编程能够训练思维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1938340"/>
            <a:ext cx="81369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编程体现了一种抽象交互关系、自动化执行的思维模式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计算思维：区别逻辑思维和实证思维的第三种思维模式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能够促进人类思考，增进观察力和深化对交互关系的理解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470EFE4-3AB1-437E-B63A-BEEC133C3B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92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计算机编程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编程能够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增进认识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938340"/>
            <a:ext cx="81369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编程不单纯是求解计算问题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不仅要思考解决方法，还要思考用户体验、执行效率等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能够帮助程序员加深用户行为以及社会和文化认识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83BAF8-55C6-4487-A078-A5B0F40DF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93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计算机编程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编程能够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带来乐趣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1938340"/>
            <a:ext cx="8136904" cy="2196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编程能够提供展示自身思想和能力的舞台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让世界增加新的颜色、让自己变得更酷、提升心理满足感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在信息空间里思考创新、将创新变为现实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F329EEA-9F5A-4FFB-B524-B2ACF18D8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94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计算机编程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编程能够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提高效率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8372" y="1938340"/>
            <a:ext cx="79208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能够更好地利用计算机解决问题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显著提高工作、生活和学习效率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为个人理想实现提供一种借助计算机的高效手段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1D63ED1-18C6-4EAF-8DE0-B94E9BBEE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95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计算机编程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编程创造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就业机会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8372" y="1935487"/>
            <a:ext cx="79208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程序员是信息时代最重要的工作岗位之一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国内外对程序员岗位的缺口都在百万以上规模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计算机已经渗透于各个行业， 就业前景非常广阔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A144B2A-98CE-42D0-9609-24283C174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96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/>
          <p:nvPr/>
        </p:nvSpPr>
        <p:spPr bwMode="auto">
          <a:xfrm>
            <a:off x="486588" y="145790"/>
            <a:ext cx="8604448" cy="79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algn="l">
              <a:lnSpc>
                <a:spcPct val="7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学习编程的误区</a:t>
            </a:r>
            <a:endParaRPr lang="en-US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8043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Q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：编程很难学吗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？ </a:t>
            </a:r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A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：掌握方法就很</a:t>
            </a:r>
            <a:r>
              <a:rPr lang="zh-CN" altLang="en-US" sz="28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容易！</a:t>
            </a:r>
            <a:endParaRPr lang="en-US" altLang="zh-CN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938340"/>
            <a:ext cx="80648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首先，掌握编程语言的语法，熟悉基本概念和逻辑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其次，结合计算问题思考程序结构，会使用编程套路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最后，参照案例多练习多实践，学会举一反三次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DA2115-3127-4B0E-8993-842426D85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97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59582"/>
            <a:ext cx="4968552" cy="298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Freeform 14"/>
          <p:cNvSpPr/>
          <p:nvPr/>
        </p:nvSpPr>
        <p:spPr bwMode="auto">
          <a:xfrm>
            <a:off x="4575842" y="3287228"/>
            <a:ext cx="0" cy="255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21" name="Freeform 15"/>
          <p:cNvSpPr/>
          <p:nvPr/>
        </p:nvSpPr>
        <p:spPr bwMode="auto">
          <a:xfrm>
            <a:off x="4575048" y="3287228"/>
            <a:ext cx="1588" cy="2558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692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anose="020B0502020104020203" charset="0"/>
              <a:sym typeface="Gill Sans" panose="020B0502020104020203" charset="0"/>
            </a:endParaRPr>
          </a:p>
        </p:txBody>
      </p:sp>
      <p:sp>
        <p:nvSpPr>
          <p:cNvPr id="13" name="Rectangle 1"/>
          <p:cNvSpPr/>
          <p:nvPr/>
        </p:nvSpPr>
        <p:spPr bwMode="auto">
          <a:xfrm>
            <a:off x="0" y="2036729"/>
            <a:ext cx="9144000" cy="10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50000"/>
              </a:lnSpc>
              <a:defRPr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本章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小结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93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D57D342-A174-4EAE-844C-514DDF5BD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98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79512" y="1280367"/>
            <a:ext cx="9433048" cy="2658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计算机的功能性和可编程性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程序设计是计算机可编程性的体现</a:t>
            </a: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</a:rPr>
              <a:t>生态语言、高级语言、汇编语言、机器语言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FD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        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Python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语言特点：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704020202020204" pitchFamily="34" charset="0"/>
                <a:sym typeface="Gill Sans" panose="020B0502020104020203" charset="0"/>
              </a:rPr>
              <a:t>语法简洁、生态丰富、模式多样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704020202020204" pitchFamily="34" charset="0"/>
              <a:sym typeface="Gill Sans" panose="020B0502020104020203" charset="0"/>
            </a:endParaRPr>
          </a:p>
        </p:txBody>
      </p:sp>
      <p:sp>
        <p:nvSpPr>
          <p:cNvPr id="24" name="Rectangle 12"/>
          <p:cNvSpPr/>
          <p:nvPr/>
        </p:nvSpPr>
        <p:spPr bwMode="auto">
          <a:xfrm>
            <a:off x="1115616" y="555526"/>
            <a:ext cx="5544616" cy="72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 anchorCtr="0"/>
          <a:lstStyle/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计算机与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Python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语言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36249"/>
            <a:ext cx="799956" cy="79995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21F9AF-7F38-4685-9945-BD0EB1121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0272" y="4876007"/>
            <a:ext cx="2057400" cy="267494"/>
          </a:xfrm>
          <a:prstGeom prst="rect">
            <a:avLst/>
          </a:prstGeom>
        </p:spPr>
        <p:txBody>
          <a:bodyPr/>
          <a:lstStyle/>
          <a:p>
            <a:fld id="{72371312-52C9-493D-9DB2-AEB8D654C806}" type="slidenum">
              <a:rPr lang="zh-CN" altLang="en-US" smtClean="0"/>
              <a:t>99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79155a5afd86163fd78435cb23c80c36c925"/>
</p:tagLst>
</file>

<file path=ppt/theme/theme1.xml><?xml version="1.0" encoding="utf-8"?>
<a:theme xmlns:a="http://schemas.openxmlformats.org/drawingml/2006/main" name="Title &amp; Subtitle">
  <a:themeElements>
    <a:clrScheme name="Embassy_Orange (Light)">
      <a:dk1>
        <a:srgbClr val="000000"/>
      </a:dk1>
      <a:lt1>
        <a:srgbClr val="FFFFFF"/>
      </a:lt1>
      <a:dk2>
        <a:srgbClr val="323232"/>
      </a:dk2>
      <a:lt2>
        <a:srgbClr val="969696"/>
      </a:lt2>
      <a:accent1>
        <a:srgbClr val="FF6900"/>
      </a:accent1>
      <a:accent2>
        <a:srgbClr val="FF931A"/>
      </a:accent2>
      <a:accent3>
        <a:srgbClr val="FFB219"/>
      </a:accent3>
      <a:accent4>
        <a:srgbClr val="FFE019"/>
      </a:accent4>
      <a:accent5>
        <a:srgbClr val="4B4B4B"/>
      </a:accent5>
      <a:accent6>
        <a:srgbClr val="7F7F7F"/>
      </a:accent6>
      <a:hlink>
        <a:srgbClr val="B2B2B2"/>
      </a:hlink>
      <a:folHlink>
        <a:srgbClr val="F0F0F0"/>
      </a:folHlink>
    </a:clrScheme>
    <a:fontScheme name="自定义 1">
      <a:majorFont>
        <a:latin typeface="Gill Sans"/>
        <a:ea typeface="微软雅黑"/>
        <a:cs typeface="ヒラギノ角ゴ ProN W3"/>
      </a:majorFont>
      <a:minorFont>
        <a:latin typeface="Gill Sans"/>
        <a:ea typeface="微软雅黑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1C86EE"/>
        </a:solidFill>
        <a:ln w="25400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sz="5600" b="0" i="0" u="none" strike="noStrike" kern="1200" cap="none" spc="0" normalizeH="0" baseline="0" noProof="0">
            <a:ln>
              <a:noFill/>
            </a:ln>
            <a:solidFill>
              <a:srgbClr val="000000"/>
            </a:solidFill>
            <a:effectLst/>
            <a:uLnTx/>
            <a:uFillTx/>
            <a:latin typeface="Gill Sans" panose="020B0502020104020203" charset="0"/>
            <a:ea typeface="ヒラギノ角ゴ ProN W3" panose="020B0300000000000000" charset="-128"/>
            <a:cs typeface="ヒラギノ角ゴ ProN W3" panose="020B0300000000000000" charset="-128"/>
            <a:sym typeface="Gill Sans" panose="020B050202010402020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anose="020B0502020104020203" charset="0"/>
            <a:ea typeface="ヒラギノ角ゴ ProN W3" panose="020B0300000000000000" charset="-128"/>
            <a:cs typeface="ヒラギノ角ゴ ProN W3" panose="020B0300000000000000" charset="-128"/>
            <a:sym typeface="Gill Sans" panose="020B0502020104020203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itle &amp; Subtitle">
  <a:themeElements>
    <a:clrScheme name="Embassy_Orange (Light)">
      <a:dk1>
        <a:srgbClr val="000000"/>
      </a:dk1>
      <a:lt1>
        <a:srgbClr val="FFFFFF"/>
      </a:lt1>
      <a:dk2>
        <a:srgbClr val="323232"/>
      </a:dk2>
      <a:lt2>
        <a:srgbClr val="969696"/>
      </a:lt2>
      <a:accent1>
        <a:srgbClr val="FF6900"/>
      </a:accent1>
      <a:accent2>
        <a:srgbClr val="FF931A"/>
      </a:accent2>
      <a:accent3>
        <a:srgbClr val="FFB219"/>
      </a:accent3>
      <a:accent4>
        <a:srgbClr val="FFE019"/>
      </a:accent4>
      <a:accent5>
        <a:srgbClr val="4B4B4B"/>
      </a:accent5>
      <a:accent6>
        <a:srgbClr val="7F7F7F"/>
      </a:accent6>
      <a:hlink>
        <a:srgbClr val="B2B2B2"/>
      </a:hlink>
      <a:folHlink>
        <a:srgbClr val="F0F0F0"/>
      </a:folHlink>
    </a:clrScheme>
    <a:fontScheme name="Title &amp; Subtitle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1C86EE"/>
        </a:solidFill>
        <a:ln w="25400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sz="5600" b="0" i="0" u="none" strike="noStrike" kern="1200" cap="none" spc="0" normalizeH="0" baseline="0" noProof="0">
            <a:ln>
              <a:noFill/>
            </a:ln>
            <a:solidFill>
              <a:srgbClr val="000000"/>
            </a:solidFill>
            <a:effectLst/>
            <a:uLnTx/>
            <a:uFillTx/>
            <a:latin typeface="Gill Sans" panose="020B0502020104020203" charset="0"/>
            <a:ea typeface="ヒラギノ角ゴ ProN W3" panose="020B0300000000000000" charset="-128"/>
            <a:cs typeface="ヒラギノ角ゴ ProN W3" panose="020B0300000000000000" charset="-128"/>
            <a:sym typeface="Gill Sans" panose="020B050202010402020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anose="020B0502020104020203" charset="0"/>
            <a:ea typeface="ヒラギノ角ゴ ProN W3" panose="020B0300000000000000" charset="-128"/>
            <a:cs typeface="ヒラギノ角ゴ ProN W3" panose="020B0300000000000000" charset="-128"/>
            <a:sym typeface="Gill Sans" panose="020B0502020104020203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4156</Words>
  <Application>Microsoft Office PowerPoint</Application>
  <PresentationFormat>全屏显示(16:9)</PresentationFormat>
  <Paragraphs>668</Paragraphs>
  <Slides>100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100</vt:i4>
      </vt:variant>
    </vt:vector>
  </HeadingPairs>
  <TitlesOfParts>
    <vt:vector size="111" baseType="lpstr">
      <vt:lpstr>Gill Sans</vt:lpstr>
      <vt:lpstr>宋体</vt:lpstr>
      <vt:lpstr>微软雅黑</vt:lpstr>
      <vt:lpstr>Arial</vt:lpstr>
      <vt:lpstr>Calibri</vt:lpstr>
      <vt:lpstr>Consolas</vt:lpstr>
      <vt:lpstr>Palatino Linotype</vt:lpstr>
      <vt:lpstr>Rockwell</vt:lpstr>
      <vt:lpstr>Wingdings</vt:lpstr>
      <vt:lpstr>Title &amp; Subtitle</vt:lpstr>
      <vt:lpstr>1_Title &amp; Subtitle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Tian Song</dc:creator>
  <cp:lastModifiedBy>hyrhj</cp:lastModifiedBy>
  <cp:revision>4709</cp:revision>
  <cp:lastPrinted>2025-02-22T15:57:23Z</cp:lastPrinted>
  <dcterms:created xsi:type="dcterms:W3CDTF">2025-02-22T15:57:23Z</dcterms:created>
  <dcterms:modified xsi:type="dcterms:W3CDTF">2025-02-25T13:21:32Z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C397F836C47BA3A3DFFCB76712C9C194_42</vt:lpwstr>
  </property>
  <property fmtid="{D5CDD505-2E9C-101B-9397-08002B2CF9AE}" pid="3" name="KSOProductBuildVer">
    <vt:lpwstr>2052-6.14.0.8924</vt:lpwstr>
  </property>
</Properties>
</file>